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78" r:id="rId4"/>
    <p:sldId id="279" r:id="rId5"/>
    <p:sldId id="280" r:id="rId6"/>
    <p:sldId id="282"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81" r:id="rId28"/>
  </p:sldIdLst>
  <p:sldSz cx="18288000" cy="10287000"/>
  <p:notesSz cx="6858000" cy="9144000"/>
  <p:embeddedFontLst>
    <p:embeddedFont>
      <p:font typeface="Lato" panose="020F0502020204030203" pitchFamily="34" charset="0"/>
      <p:regular r:id="rId30"/>
      <p:bold r:id="rId31"/>
      <p:italic r:id="rId32"/>
      <p:boldItalic r:id="rId33"/>
    </p:embeddedFont>
    <p:embeddedFont>
      <p:font typeface="Lato Bold" panose="020F0502020204030203" charset="0"/>
      <p:regular r:id="rId34"/>
    </p:embeddedFont>
    <p:embeddedFont>
      <p:font typeface="Lato Italics" panose="020B0604020202020204" charset="0"/>
      <p:regular r:id="rId35"/>
    </p:embeddedFont>
    <p:embeddedFont>
      <p:font typeface="Poppins" panose="00000500000000000000" pitchFamily="2" charset="0"/>
      <p:regular r:id="rId36"/>
      <p:bold r:id="rId37"/>
      <p:italic r:id="rId38"/>
      <p:boldItalic r:id="rId39"/>
    </p:embeddedFont>
    <p:embeddedFont>
      <p:font typeface="Poppins Bold" panose="00000800000000000000" charset="0"/>
      <p:regular r:id="rId40"/>
    </p:embeddedFont>
    <p:embeddedFont>
      <p:font typeface="Poppins Heavy" panose="020B0604020202020204" charset="0"/>
      <p:regular r:id="rId41"/>
    </p:embeddedFont>
    <p:embeddedFont>
      <p:font typeface="Poppins Medium" panose="00000600000000000000" pitchFamily="2" charset="0"/>
      <p:regular r:id="rId42"/>
      <p:italic r:id="rId43"/>
    </p:embeddedFont>
    <p:embeddedFont>
      <p:font typeface="Poppins Semi-Bold" panose="020B0604020202020204" charset="0"/>
      <p:regular r:id="rId44"/>
    </p:embeddedFont>
    <p:embeddedFont>
      <p:font typeface="Roboto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2" d="100"/>
          <a:sy n="52" d="100"/>
        </p:scale>
        <p:origin x="85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CF870-C934-4DF0-AA6C-938B49FCCBCF}" type="datetimeFigureOut">
              <a:rPr lang="en-US" smtClean="0"/>
              <a:t>9/17/2025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A24AC-3AA5-4F66-A87D-02F79D71CB64}" type="slidenum">
              <a:rPr lang="en-US" smtClean="0"/>
              <a:t>‹#›</a:t>
            </a:fld>
            <a:endParaRPr lang="en-US"/>
          </a:p>
        </p:txBody>
      </p:sp>
    </p:spTree>
    <p:extLst>
      <p:ext uri="{BB962C8B-B14F-4D97-AF65-F5344CB8AC3E}">
        <p14:creationId xmlns:p14="http://schemas.microsoft.com/office/powerpoint/2010/main" val="827070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EA24AC-3AA5-4F66-A87D-02F79D71CB64}" type="slidenum">
              <a:rPr lang="en-US" smtClean="0"/>
              <a:t>1</a:t>
            </a:fld>
            <a:endParaRPr lang="en-US"/>
          </a:p>
        </p:txBody>
      </p:sp>
    </p:spTree>
    <p:extLst>
      <p:ext uri="{BB962C8B-B14F-4D97-AF65-F5344CB8AC3E}">
        <p14:creationId xmlns:p14="http://schemas.microsoft.com/office/powerpoint/2010/main" val="1163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EA24AC-3AA5-4F66-A87D-02F79D71CB64}" type="slidenum">
              <a:rPr lang="en-US" smtClean="0"/>
              <a:t>4</a:t>
            </a:fld>
            <a:endParaRPr lang="en-US"/>
          </a:p>
        </p:txBody>
      </p:sp>
    </p:spTree>
    <p:extLst>
      <p:ext uri="{BB962C8B-B14F-4D97-AF65-F5344CB8AC3E}">
        <p14:creationId xmlns:p14="http://schemas.microsoft.com/office/powerpoint/2010/main" val="45760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07033" y="1686357"/>
            <a:ext cx="9735668" cy="6940376"/>
          </a:xfrm>
          <a:custGeom>
            <a:avLst/>
            <a:gdLst/>
            <a:ahLst/>
            <a:cxnLst/>
            <a:rect l="l" t="t" r="r" b="b"/>
            <a:pathLst>
              <a:path w="9735668" h="6940376">
                <a:moveTo>
                  <a:pt x="0" y="0"/>
                </a:moveTo>
                <a:lnTo>
                  <a:pt x="9735668" y="0"/>
                </a:lnTo>
                <a:lnTo>
                  <a:pt x="9735668" y="6940376"/>
                </a:lnTo>
                <a:lnTo>
                  <a:pt x="0" y="6940376"/>
                </a:lnTo>
                <a:lnTo>
                  <a:pt x="0" y="0"/>
                </a:lnTo>
                <a:close/>
              </a:path>
            </a:pathLst>
          </a:custGeom>
          <a:blipFill>
            <a:blip r:embed="rId3"/>
            <a:stretch>
              <a:fillRect t="-1960" r="-11597" b="-2336"/>
            </a:stretch>
          </a:blipFill>
        </p:spPr>
        <p:txBody>
          <a:bodyPr/>
          <a:lstStyle/>
          <a:p>
            <a:endParaRPr lang="en-US"/>
          </a:p>
        </p:txBody>
      </p:sp>
      <p:grpSp>
        <p:nvGrpSpPr>
          <p:cNvPr id="3" name="Group 3"/>
          <p:cNvGrpSpPr/>
          <p:nvPr/>
        </p:nvGrpSpPr>
        <p:grpSpPr>
          <a:xfrm>
            <a:off x="-125370" y="7136935"/>
            <a:ext cx="3582664" cy="3266194"/>
            <a:chOff x="0" y="0"/>
            <a:chExt cx="1077844" cy="982634"/>
          </a:xfrm>
        </p:grpSpPr>
        <p:sp>
          <p:nvSpPr>
            <p:cNvPr id="4" name="Freeform 4"/>
            <p:cNvSpPr/>
            <p:nvPr/>
          </p:nvSpPr>
          <p:spPr>
            <a:xfrm>
              <a:off x="0" y="0"/>
              <a:ext cx="1077844" cy="982634"/>
            </a:xfrm>
            <a:custGeom>
              <a:avLst/>
              <a:gdLst/>
              <a:ahLst/>
              <a:cxnLst/>
              <a:rect l="l" t="t" r="r" b="b"/>
              <a:pathLst>
                <a:path w="1077844" h="982634">
                  <a:moveTo>
                    <a:pt x="0" y="0"/>
                  </a:moveTo>
                  <a:lnTo>
                    <a:pt x="1077844" y="0"/>
                  </a:lnTo>
                  <a:lnTo>
                    <a:pt x="1077844" y="982634"/>
                  </a:lnTo>
                  <a:lnTo>
                    <a:pt x="0" y="982634"/>
                  </a:lnTo>
                  <a:close/>
                </a:path>
              </a:pathLst>
            </a:custGeom>
            <a:solidFill>
              <a:srgbClr val="202020"/>
            </a:solidFill>
          </p:spPr>
          <p:txBody>
            <a:bodyPr/>
            <a:lstStyle/>
            <a:p>
              <a:endParaRPr lang="en-US"/>
            </a:p>
          </p:txBody>
        </p:sp>
        <p:sp>
          <p:nvSpPr>
            <p:cNvPr id="5" name="TextBox 5"/>
            <p:cNvSpPr txBox="1"/>
            <p:nvPr/>
          </p:nvSpPr>
          <p:spPr>
            <a:xfrm>
              <a:off x="0" y="-38100"/>
              <a:ext cx="1077844" cy="1020734"/>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400000">
            <a:off x="-2544189" y="2688154"/>
            <a:ext cx="10040128" cy="4350806"/>
          </a:xfrm>
          <a:custGeom>
            <a:avLst/>
            <a:gdLst/>
            <a:ahLst/>
            <a:cxnLst/>
            <a:rect l="l" t="t" r="r" b="b"/>
            <a:pathLst>
              <a:path w="10040128" h="4350806">
                <a:moveTo>
                  <a:pt x="0" y="0"/>
                </a:moveTo>
                <a:lnTo>
                  <a:pt x="10040128" y="0"/>
                </a:lnTo>
                <a:lnTo>
                  <a:pt x="10040128" y="4350806"/>
                </a:lnTo>
                <a:lnTo>
                  <a:pt x="0" y="4350806"/>
                </a:lnTo>
                <a:lnTo>
                  <a:pt x="0" y="0"/>
                </a:lnTo>
                <a:close/>
              </a:path>
            </a:pathLst>
          </a:custGeom>
          <a:blipFill>
            <a:blip r:embed="rId4"/>
            <a:stretch>
              <a:fillRect t="-34821" b="-949"/>
            </a:stretch>
          </a:blipFill>
        </p:spPr>
        <p:txBody>
          <a:bodyPr/>
          <a:lstStyle/>
          <a:p>
            <a:endParaRPr lang="en-US"/>
          </a:p>
        </p:txBody>
      </p:sp>
      <p:grpSp>
        <p:nvGrpSpPr>
          <p:cNvPr id="7" name="Group 7"/>
          <p:cNvGrpSpPr/>
          <p:nvPr/>
        </p:nvGrpSpPr>
        <p:grpSpPr>
          <a:xfrm>
            <a:off x="515245" y="-156507"/>
            <a:ext cx="6991788" cy="9916303"/>
            <a:chOff x="0" y="0"/>
            <a:chExt cx="1841458" cy="2611701"/>
          </a:xfrm>
        </p:grpSpPr>
        <p:sp>
          <p:nvSpPr>
            <p:cNvPr id="8" name="Freeform 8"/>
            <p:cNvSpPr/>
            <p:nvPr/>
          </p:nvSpPr>
          <p:spPr>
            <a:xfrm>
              <a:off x="0" y="0"/>
              <a:ext cx="1841459" cy="2611701"/>
            </a:xfrm>
            <a:custGeom>
              <a:avLst/>
              <a:gdLst/>
              <a:ahLst/>
              <a:cxnLst/>
              <a:rect l="l" t="t" r="r" b="b"/>
              <a:pathLst>
                <a:path w="1841459" h="2611701">
                  <a:moveTo>
                    <a:pt x="0" y="0"/>
                  </a:moveTo>
                  <a:lnTo>
                    <a:pt x="1841459" y="0"/>
                  </a:lnTo>
                  <a:lnTo>
                    <a:pt x="1841459" y="2611701"/>
                  </a:lnTo>
                  <a:lnTo>
                    <a:pt x="0" y="2611701"/>
                  </a:lnTo>
                  <a:close/>
                </a:path>
              </a:pathLst>
            </a:custGeom>
            <a:solidFill>
              <a:srgbClr val="EBE2D6"/>
            </a:solidFill>
          </p:spPr>
          <p:txBody>
            <a:bodyPr/>
            <a:lstStyle/>
            <a:p>
              <a:endParaRPr lang="en-US" dirty="0"/>
            </a:p>
          </p:txBody>
        </p:sp>
        <p:sp>
          <p:nvSpPr>
            <p:cNvPr id="9" name="TextBox 9"/>
            <p:cNvSpPr txBox="1"/>
            <p:nvPr/>
          </p:nvSpPr>
          <p:spPr>
            <a:xfrm>
              <a:off x="0" y="-38100"/>
              <a:ext cx="1841458" cy="2649801"/>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1070483" y="4247945"/>
            <a:ext cx="5803348" cy="12974"/>
          </a:xfrm>
          <a:prstGeom prst="line">
            <a:avLst/>
          </a:prstGeom>
          <a:ln w="19050" cap="flat">
            <a:solidFill>
              <a:srgbClr val="000000"/>
            </a:solidFill>
            <a:prstDash val="solid"/>
            <a:headEnd type="none" w="sm" len="sm"/>
            <a:tailEnd type="none" w="sm" len="sm"/>
          </a:ln>
        </p:spPr>
        <p:txBody>
          <a:bodyPr/>
          <a:lstStyle/>
          <a:p>
            <a:endParaRPr lang="en-US" dirty="0"/>
          </a:p>
        </p:txBody>
      </p:sp>
      <p:sp>
        <p:nvSpPr>
          <p:cNvPr id="12" name="Freeform 12"/>
          <p:cNvSpPr/>
          <p:nvPr/>
        </p:nvSpPr>
        <p:spPr>
          <a:xfrm>
            <a:off x="7507033" y="3524101"/>
            <a:ext cx="9752267" cy="4708491"/>
          </a:xfrm>
          <a:custGeom>
            <a:avLst/>
            <a:gdLst/>
            <a:ahLst/>
            <a:cxnLst/>
            <a:rect l="l" t="t" r="r" b="b"/>
            <a:pathLst>
              <a:path w="9752267" h="4708491">
                <a:moveTo>
                  <a:pt x="0" y="0"/>
                </a:moveTo>
                <a:lnTo>
                  <a:pt x="9752267" y="0"/>
                </a:lnTo>
                <a:lnTo>
                  <a:pt x="9752267" y="4708491"/>
                </a:lnTo>
                <a:lnTo>
                  <a:pt x="0" y="4708491"/>
                </a:lnTo>
                <a:lnTo>
                  <a:pt x="0" y="0"/>
                </a:lnTo>
                <a:close/>
              </a:path>
            </a:pathLst>
          </a:custGeom>
          <a:blipFill>
            <a:blip r:embed="rId4">
              <a:alphaModFix amt="94000"/>
            </a:blip>
            <a:stretch>
              <a:fillRect t="-34821" r="-11415" b="-949"/>
            </a:stretch>
          </a:blipFill>
        </p:spPr>
        <p:txBody>
          <a:bodyPr/>
          <a:lstStyle/>
          <a:p>
            <a:endParaRPr lang="en-US"/>
          </a:p>
        </p:txBody>
      </p:sp>
      <p:sp>
        <p:nvSpPr>
          <p:cNvPr id="14" name="TextBox 14"/>
          <p:cNvSpPr txBox="1"/>
          <p:nvPr/>
        </p:nvSpPr>
        <p:spPr>
          <a:xfrm>
            <a:off x="1090610" y="2034747"/>
            <a:ext cx="5841058" cy="958532"/>
          </a:xfrm>
          <a:prstGeom prst="rect">
            <a:avLst/>
          </a:prstGeom>
        </p:spPr>
        <p:txBody>
          <a:bodyPr lIns="0" tIns="0" rIns="0" bIns="0" rtlCol="0" anchor="t">
            <a:spAutoFit/>
          </a:bodyPr>
          <a:lstStyle/>
          <a:p>
            <a:pPr algn="l">
              <a:lnSpc>
                <a:spcPts val="7282"/>
              </a:lnSpc>
            </a:pPr>
            <a:r>
              <a:rPr lang="en-US" sz="8800" b="1" spc="600" dirty="0">
                <a:solidFill>
                  <a:srgbClr val="000000"/>
                </a:solidFill>
                <a:latin typeface="Lato" panose="020F0502020204030203" pitchFamily="34" charset="0"/>
                <a:ea typeface="Lato" panose="020F0502020204030203" pitchFamily="34" charset="0"/>
                <a:cs typeface="Lato" panose="020F0502020204030203" pitchFamily="34" charset="0"/>
                <a:sym typeface="Roboto Bold"/>
              </a:rPr>
              <a:t>Caro</a:t>
            </a:r>
          </a:p>
        </p:txBody>
      </p:sp>
      <p:sp>
        <p:nvSpPr>
          <p:cNvPr id="16" name="TextBox 16"/>
          <p:cNvSpPr txBox="1"/>
          <p:nvPr/>
        </p:nvSpPr>
        <p:spPr>
          <a:xfrm>
            <a:off x="9677400" y="9334833"/>
            <a:ext cx="7581900" cy="335541"/>
          </a:xfrm>
          <a:prstGeom prst="rect">
            <a:avLst/>
          </a:prstGeom>
        </p:spPr>
        <p:txBody>
          <a:bodyPr wrap="square" lIns="0" tIns="0" rIns="0" bIns="0" rtlCol="0" anchor="t">
            <a:spAutoFit/>
          </a:bodyPr>
          <a:lstStyle/>
          <a:p>
            <a:pPr algn="r">
              <a:lnSpc>
                <a:spcPts val="2902"/>
              </a:lnSpc>
            </a:pPr>
            <a:r>
              <a:rPr lang="en-US" spc="300" dirty="0">
                <a:solidFill>
                  <a:schemeClr val="bg1">
                    <a:lumMod val="50000"/>
                  </a:schemeClr>
                </a:solidFill>
                <a:latin typeface="Lato"/>
                <a:ea typeface="Lato"/>
                <a:cs typeface="Lato"/>
                <a:sym typeface="Lato"/>
              </a:rPr>
              <a:t>Phương </a:t>
            </a:r>
            <a:r>
              <a:rPr lang="en-US" spc="300" dirty="0" err="1">
                <a:solidFill>
                  <a:schemeClr val="bg1">
                    <a:lumMod val="50000"/>
                  </a:schemeClr>
                </a:solidFill>
                <a:latin typeface="Lato"/>
                <a:ea typeface="Lato"/>
                <a:cs typeface="Lato"/>
                <a:sym typeface="Lato"/>
              </a:rPr>
              <a:t>pháp</a:t>
            </a:r>
            <a:r>
              <a:rPr lang="en-US" spc="300" dirty="0">
                <a:solidFill>
                  <a:schemeClr val="bg1">
                    <a:lumMod val="50000"/>
                  </a:schemeClr>
                </a:solidFill>
                <a:latin typeface="Lato"/>
                <a:ea typeface="Lato"/>
                <a:cs typeface="Lato"/>
                <a:sym typeface="Lato"/>
              </a:rPr>
              <a:t> </a:t>
            </a:r>
            <a:r>
              <a:rPr lang="en-US" spc="300" dirty="0" err="1">
                <a:solidFill>
                  <a:schemeClr val="bg1">
                    <a:lumMod val="50000"/>
                  </a:schemeClr>
                </a:solidFill>
                <a:latin typeface="Lato"/>
                <a:ea typeface="Lato"/>
                <a:cs typeface="Lato"/>
                <a:sym typeface="Lato"/>
              </a:rPr>
              <a:t>luận</a:t>
            </a:r>
            <a:r>
              <a:rPr lang="en-US" spc="300" dirty="0">
                <a:solidFill>
                  <a:schemeClr val="bg1">
                    <a:lumMod val="50000"/>
                  </a:schemeClr>
                </a:solidFill>
                <a:latin typeface="Lato"/>
                <a:ea typeface="Lato"/>
                <a:cs typeface="Lato"/>
                <a:sym typeface="Lato"/>
              </a:rPr>
              <a:t> </a:t>
            </a:r>
            <a:r>
              <a:rPr lang="en-US" spc="300" dirty="0" err="1">
                <a:solidFill>
                  <a:schemeClr val="bg1">
                    <a:lumMod val="50000"/>
                  </a:schemeClr>
                </a:solidFill>
                <a:latin typeface="Lato"/>
                <a:ea typeface="Lato"/>
                <a:cs typeface="Lato"/>
                <a:sym typeface="Lato"/>
              </a:rPr>
              <a:t>nghiên</a:t>
            </a:r>
            <a:r>
              <a:rPr lang="en-US" spc="300" dirty="0">
                <a:solidFill>
                  <a:schemeClr val="bg1">
                    <a:lumMod val="50000"/>
                  </a:schemeClr>
                </a:solidFill>
                <a:latin typeface="Lato"/>
                <a:ea typeface="Lato"/>
                <a:cs typeface="Lato"/>
                <a:sym typeface="Lato"/>
              </a:rPr>
              <a:t> </a:t>
            </a:r>
            <a:r>
              <a:rPr lang="en-US" spc="300" dirty="0" err="1">
                <a:solidFill>
                  <a:schemeClr val="bg1">
                    <a:lumMod val="50000"/>
                  </a:schemeClr>
                </a:solidFill>
                <a:latin typeface="Lato"/>
                <a:ea typeface="Lato"/>
                <a:cs typeface="Lato"/>
                <a:sym typeface="Lato"/>
              </a:rPr>
              <a:t>cứu</a:t>
            </a:r>
            <a:r>
              <a:rPr lang="en-US" spc="300" dirty="0">
                <a:solidFill>
                  <a:schemeClr val="bg1">
                    <a:lumMod val="50000"/>
                  </a:schemeClr>
                </a:solidFill>
                <a:latin typeface="Lato"/>
                <a:ea typeface="Lato"/>
                <a:cs typeface="Lato"/>
                <a:sym typeface="Lato"/>
              </a:rPr>
              <a:t> khoa </a:t>
            </a:r>
            <a:r>
              <a:rPr lang="en-US" spc="300" dirty="0" err="1">
                <a:solidFill>
                  <a:schemeClr val="bg1">
                    <a:lumMod val="50000"/>
                  </a:schemeClr>
                </a:solidFill>
                <a:latin typeface="Lato"/>
                <a:ea typeface="Lato"/>
                <a:cs typeface="Lato"/>
                <a:sym typeface="Lato"/>
              </a:rPr>
              <a:t>học</a:t>
            </a:r>
            <a:endParaRPr lang="en-US" spc="300" dirty="0">
              <a:solidFill>
                <a:schemeClr val="bg1">
                  <a:lumMod val="50000"/>
                </a:schemeClr>
              </a:solidFill>
              <a:latin typeface="Lato"/>
              <a:ea typeface="Lato"/>
              <a:cs typeface="Lato"/>
              <a:sym typeface="Lato"/>
            </a:endParaRPr>
          </a:p>
        </p:txBody>
      </p:sp>
      <p:sp>
        <p:nvSpPr>
          <p:cNvPr id="17" name="TextBox 17"/>
          <p:cNvSpPr txBox="1"/>
          <p:nvPr/>
        </p:nvSpPr>
        <p:spPr>
          <a:xfrm>
            <a:off x="1548918" y="8626733"/>
            <a:ext cx="2334218" cy="371897"/>
          </a:xfrm>
          <a:prstGeom prst="rect">
            <a:avLst/>
          </a:prstGeom>
        </p:spPr>
        <p:txBody>
          <a:bodyPr lIns="0" tIns="0" rIns="0" bIns="0" rtlCol="0" anchor="t">
            <a:spAutoFit/>
          </a:bodyPr>
          <a:lstStyle/>
          <a:p>
            <a:pPr>
              <a:lnSpc>
                <a:spcPts val="2902"/>
              </a:lnSpc>
            </a:pPr>
            <a:r>
              <a:rPr lang="en-US" sz="2700" b="1" spc="600" dirty="0" err="1">
                <a:solidFill>
                  <a:srgbClr val="000000"/>
                </a:solidFill>
                <a:latin typeface="Lato"/>
                <a:ea typeface="Lato"/>
                <a:cs typeface="Lato"/>
                <a:sym typeface="Lato"/>
              </a:rPr>
              <a:t>Nhóm</a:t>
            </a:r>
            <a:r>
              <a:rPr lang="en-US" sz="2700" b="1" spc="600" dirty="0">
                <a:solidFill>
                  <a:srgbClr val="000000"/>
                </a:solidFill>
                <a:latin typeface="Lato"/>
                <a:ea typeface="Lato"/>
                <a:cs typeface="Lato"/>
                <a:sym typeface="Lato"/>
              </a:rPr>
              <a:t> 3</a:t>
            </a:r>
          </a:p>
        </p:txBody>
      </p:sp>
      <p:sp>
        <p:nvSpPr>
          <p:cNvPr id="18" name="TextBox 14">
            <a:extLst>
              <a:ext uri="{FF2B5EF4-FFF2-40B4-BE49-F238E27FC236}">
                <a16:creationId xmlns:a16="http://schemas.microsoft.com/office/drawing/2014/main" id="{07C8B68D-BA1C-D755-B3C7-7E2EF2F43428}"/>
              </a:ext>
            </a:extLst>
          </p:cNvPr>
          <p:cNvSpPr txBox="1"/>
          <p:nvPr/>
        </p:nvSpPr>
        <p:spPr>
          <a:xfrm>
            <a:off x="2475875" y="3221564"/>
            <a:ext cx="5841058" cy="958532"/>
          </a:xfrm>
          <a:prstGeom prst="rect">
            <a:avLst/>
          </a:prstGeom>
        </p:spPr>
        <p:txBody>
          <a:bodyPr lIns="0" tIns="0" rIns="0" bIns="0" rtlCol="0" anchor="t">
            <a:spAutoFit/>
          </a:bodyPr>
          <a:lstStyle/>
          <a:p>
            <a:pPr algn="l">
              <a:lnSpc>
                <a:spcPts val="7282"/>
              </a:lnSpc>
            </a:pPr>
            <a:r>
              <a:rPr lang="en-US" sz="8800" b="1" spc="600" dirty="0">
                <a:solidFill>
                  <a:srgbClr val="000000"/>
                </a:solidFill>
                <a:latin typeface="Lato" panose="020F0502020204030203" pitchFamily="34" charset="0"/>
                <a:ea typeface="Lato" panose="020F0502020204030203" pitchFamily="34" charset="0"/>
                <a:cs typeface="Lato" panose="020F0502020204030203" pitchFamily="34" charset="0"/>
                <a:sym typeface="Roboto Bold"/>
              </a:rPr>
              <a:t>Kann</a:t>
            </a:r>
          </a:p>
        </p:txBody>
      </p:sp>
      <p:sp>
        <p:nvSpPr>
          <p:cNvPr id="19" name="TextBox 18">
            <a:extLst>
              <a:ext uri="{FF2B5EF4-FFF2-40B4-BE49-F238E27FC236}">
                <a16:creationId xmlns:a16="http://schemas.microsoft.com/office/drawing/2014/main" id="{C0B15393-F494-FC48-A7A0-5FDCBBFE02D7}"/>
              </a:ext>
            </a:extLst>
          </p:cNvPr>
          <p:cNvSpPr txBox="1"/>
          <p:nvPr/>
        </p:nvSpPr>
        <p:spPr>
          <a:xfrm>
            <a:off x="1033009" y="4341867"/>
            <a:ext cx="5878532" cy="3028971"/>
          </a:xfrm>
          <a:prstGeom prst="rect">
            <a:avLst/>
          </a:prstGeom>
          <a:noFill/>
        </p:spPr>
        <p:txBody>
          <a:bodyPr wrap="none" rtlCol="0">
            <a:spAutoFit/>
          </a:bodyPr>
          <a:lstStyle/>
          <a:p>
            <a:pPr>
              <a:lnSpc>
                <a:spcPct val="150000"/>
              </a:lnSpc>
            </a:pPr>
            <a:r>
              <a:rPr lang="en-US" sz="2600" dirty="0">
                <a:latin typeface="Times New Roman" panose="02020603050405020304" pitchFamily="18" charset="0"/>
                <a:cs typeface="Times New Roman" panose="02020603050405020304" pitchFamily="18" charset="0"/>
              </a:rPr>
              <a:t>Lưu Đức Đạt </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Nhóm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trưởng</a:t>
            </a:r>
            <a:r>
              <a:rPr lang="en-US" sz="1600"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a:t>
            </a:r>
            <a:r>
              <a:rPr lang="en-VN" sz="2600" dirty="0">
                <a:latin typeface="Times New Roman" panose="02020603050405020304" pitchFamily="18" charset="0"/>
                <a:cs typeface="Times New Roman" panose="02020603050405020304" pitchFamily="18" charset="0"/>
              </a:rPr>
              <a:t>N22DCCN0</a:t>
            </a:r>
            <a:r>
              <a:rPr lang="en-US" sz="2600" dirty="0">
                <a:latin typeface="Times New Roman" panose="02020603050405020304" pitchFamily="18" charset="0"/>
                <a:cs typeface="Times New Roman" panose="02020603050405020304" pitchFamily="18" charset="0"/>
              </a:rPr>
              <a:t>19</a:t>
            </a:r>
          </a:p>
          <a:p>
            <a:pPr>
              <a:lnSpc>
                <a:spcPct val="150000"/>
              </a:lnSpc>
            </a:pPr>
            <a:r>
              <a:rPr lang="en-US" sz="2600" dirty="0">
                <a:latin typeface="Times New Roman" panose="02020603050405020304" pitchFamily="18" charset="0"/>
                <a:cs typeface="Times New Roman" panose="02020603050405020304" pitchFamily="18" charset="0"/>
              </a:rPr>
              <a:t>Phạm Việt Giang </a:t>
            </a:r>
            <a:r>
              <a:rPr lang="en-US" sz="1600" dirty="0">
                <a:latin typeface="Times New Roman" panose="02020603050405020304" pitchFamily="18" charset="0"/>
                <a:cs typeface="Times New Roman" panose="02020603050405020304" pitchFamily="18" charset="0"/>
              </a:rPr>
              <a:t>(Thư </a:t>
            </a:r>
            <a:r>
              <a:rPr lang="en-US" sz="1600" dirty="0" err="1">
                <a:latin typeface="Times New Roman" panose="02020603050405020304" pitchFamily="18" charset="0"/>
                <a:cs typeface="Times New Roman" panose="02020603050405020304" pitchFamily="18" charset="0"/>
              </a:rPr>
              <a:t>ký</a:t>
            </a:r>
            <a:r>
              <a:rPr lang="en-US" sz="1600"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a:t>
            </a:r>
            <a:r>
              <a:rPr lang="en-VN" sz="2600" dirty="0">
                <a:latin typeface="Times New Roman" panose="02020603050405020304" pitchFamily="18" charset="0"/>
                <a:cs typeface="Times New Roman" panose="02020603050405020304" pitchFamily="18" charset="0"/>
              </a:rPr>
              <a:t>N22DCCN0</a:t>
            </a:r>
            <a:r>
              <a:rPr lang="en-US" sz="2600" dirty="0">
                <a:latin typeface="Times New Roman" panose="02020603050405020304" pitchFamily="18" charset="0"/>
                <a:cs typeface="Times New Roman" panose="02020603050405020304" pitchFamily="18" charset="0"/>
              </a:rPr>
              <a:t>24</a:t>
            </a:r>
          </a:p>
          <a:p>
            <a:pPr>
              <a:lnSpc>
                <a:spcPct val="150000"/>
              </a:lnSpc>
            </a:pPr>
            <a:r>
              <a:rPr lang="en-US" sz="2600" dirty="0">
                <a:latin typeface="Times New Roman" panose="02020603050405020304" pitchFamily="18" charset="0"/>
                <a:cs typeface="Times New Roman" panose="02020603050405020304" pitchFamily="18" charset="0"/>
              </a:rPr>
              <a:t>Nguyễn Khánh Thiện	</a:t>
            </a:r>
            <a:r>
              <a:rPr lang="en-VN" sz="2600" dirty="0">
                <a:latin typeface="Times New Roman" panose="02020603050405020304" pitchFamily="18" charset="0"/>
                <a:cs typeface="Times New Roman" panose="02020603050405020304" pitchFamily="18" charset="0"/>
              </a:rPr>
              <a:t>N22DCCN0</a:t>
            </a:r>
            <a:r>
              <a:rPr lang="en-US" sz="2600" dirty="0">
                <a:latin typeface="Times New Roman" panose="02020603050405020304" pitchFamily="18" charset="0"/>
                <a:cs typeface="Times New Roman" panose="02020603050405020304" pitchFamily="18" charset="0"/>
              </a:rPr>
              <a:t>81</a:t>
            </a:r>
            <a:endParaRPr lang="en-VN" sz="2600" dirty="0">
              <a:latin typeface="Times New Roman" panose="02020603050405020304" pitchFamily="18" charset="0"/>
              <a:cs typeface="Times New Roman" panose="02020603050405020304" pitchFamily="18" charset="0"/>
            </a:endParaRPr>
          </a:p>
          <a:p>
            <a:pPr>
              <a:lnSpc>
                <a:spcPct val="150000"/>
              </a:lnSpc>
            </a:pPr>
            <a:r>
              <a:rPr lang="en-US" sz="2600" dirty="0" err="1">
                <a:latin typeface="Times New Roman" panose="02020603050405020304" pitchFamily="18" charset="0"/>
                <a:cs typeface="Times New Roman" panose="02020603050405020304" pitchFamily="18" charset="0"/>
              </a:rPr>
              <a:t>Đỗ</a:t>
            </a:r>
            <a:r>
              <a:rPr lang="en-US" sz="2600" dirty="0">
                <a:latin typeface="Times New Roman" panose="02020603050405020304" pitchFamily="18" charset="0"/>
                <a:cs typeface="Times New Roman" panose="02020603050405020304" pitchFamily="18" charset="0"/>
              </a:rPr>
              <a:t> Đức An			</a:t>
            </a:r>
            <a:r>
              <a:rPr lang="en-VN" sz="2600" dirty="0">
                <a:latin typeface="Times New Roman" panose="02020603050405020304" pitchFamily="18" charset="0"/>
                <a:cs typeface="Times New Roman" panose="02020603050405020304" pitchFamily="18" charset="0"/>
              </a:rPr>
              <a:t>N22DCCN0</a:t>
            </a:r>
            <a:r>
              <a:rPr lang="en-US" sz="2600" dirty="0">
                <a:latin typeface="Times New Roman" panose="02020603050405020304" pitchFamily="18" charset="0"/>
                <a:cs typeface="Times New Roman" panose="02020603050405020304" pitchFamily="18" charset="0"/>
              </a:rPr>
              <a:t>01</a:t>
            </a:r>
          </a:p>
          <a:p>
            <a:pPr>
              <a:lnSpc>
                <a:spcPct val="150000"/>
              </a:lnSpc>
            </a:pPr>
            <a:r>
              <a:rPr lang="en-US" sz="2600" dirty="0">
                <a:latin typeface="Times New Roman" panose="02020603050405020304" pitchFamily="18" charset="0"/>
                <a:cs typeface="Times New Roman" panose="02020603050405020304" pitchFamily="18" charset="0"/>
              </a:rPr>
              <a:t>Đào Xuân Bảo		N22DCCN005</a:t>
            </a:r>
            <a:endParaRPr lang="en-US" sz="2600" dirty="0"/>
          </a:p>
        </p:txBody>
      </p:sp>
      <p:sp>
        <p:nvSpPr>
          <p:cNvPr id="20" name="TextBox 16">
            <a:extLst>
              <a:ext uri="{FF2B5EF4-FFF2-40B4-BE49-F238E27FC236}">
                <a16:creationId xmlns:a16="http://schemas.microsoft.com/office/drawing/2014/main" id="{DE86A2E6-03FD-24C4-5120-80D90F410DC0}"/>
              </a:ext>
            </a:extLst>
          </p:cNvPr>
          <p:cNvSpPr txBox="1"/>
          <p:nvPr/>
        </p:nvSpPr>
        <p:spPr>
          <a:xfrm>
            <a:off x="9660801" y="578977"/>
            <a:ext cx="7581900" cy="371897"/>
          </a:xfrm>
          <a:prstGeom prst="rect">
            <a:avLst/>
          </a:prstGeom>
        </p:spPr>
        <p:txBody>
          <a:bodyPr wrap="square" lIns="0" tIns="0" rIns="0" bIns="0" rtlCol="0" anchor="t">
            <a:spAutoFit/>
          </a:bodyPr>
          <a:lstStyle/>
          <a:p>
            <a:pPr algn="r">
              <a:lnSpc>
                <a:spcPts val="2902"/>
              </a:lnSpc>
            </a:pPr>
            <a:r>
              <a:rPr lang="en-US" sz="2470" spc="600" dirty="0">
                <a:solidFill>
                  <a:srgbClr val="000000"/>
                </a:solidFill>
                <a:latin typeface="Lato"/>
                <a:ea typeface="Lato"/>
                <a:cs typeface="Lato"/>
                <a:sym typeface="Lato"/>
              </a:rPr>
              <a:t>“</a:t>
            </a:r>
            <a:r>
              <a:rPr lang="en-US" sz="2470" spc="600" dirty="0" err="1">
                <a:solidFill>
                  <a:srgbClr val="000000"/>
                </a:solidFill>
                <a:latin typeface="Lato"/>
                <a:ea typeface="Lato"/>
                <a:cs typeface="Lato"/>
                <a:sym typeface="Lato"/>
              </a:rPr>
              <a:t>Nghiên</a:t>
            </a:r>
            <a:r>
              <a:rPr lang="en-US" sz="2470" spc="600" dirty="0">
                <a:solidFill>
                  <a:srgbClr val="000000"/>
                </a:solidFill>
                <a:latin typeface="Lato"/>
                <a:ea typeface="Lato"/>
                <a:cs typeface="Lato"/>
                <a:sym typeface="Lato"/>
              </a:rPr>
              <a:t> </a:t>
            </a:r>
            <a:r>
              <a:rPr lang="en-US" sz="2470" spc="600" dirty="0" err="1">
                <a:solidFill>
                  <a:srgbClr val="000000"/>
                </a:solidFill>
                <a:latin typeface="Lato"/>
                <a:ea typeface="Lato"/>
                <a:cs typeface="Lato"/>
                <a:sym typeface="Lato"/>
              </a:rPr>
              <a:t>cứu</a:t>
            </a:r>
            <a:r>
              <a:rPr lang="en-US" sz="2470" spc="600" dirty="0">
                <a:solidFill>
                  <a:srgbClr val="000000"/>
                </a:solidFill>
                <a:latin typeface="Lato"/>
                <a:ea typeface="Lato"/>
                <a:cs typeface="Lato"/>
                <a:sym typeface="Lato"/>
              </a:rPr>
              <a:t> </a:t>
            </a:r>
            <a:r>
              <a:rPr lang="en-US" sz="2470" spc="600" dirty="0" err="1">
                <a:solidFill>
                  <a:srgbClr val="000000"/>
                </a:solidFill>
                <a:latin typeface="Lato"/>
                <a:ea typeface="Lato"/>
                <a:cs typeface="Lato"/>
                <a:sym typeface="Lato"/>
              </a:rPr>
              <a:t>sâu</a:t>
            </a:r>
            <a:r>
              <a:rPr lang="en-US" sz="2470" spc="600" dirty="0">
                <a:solidFill>
                  <a:srgbClr val="000000"/>
                </a:solidFill>
                <a:latin typeface="Lato"/>
                <a:ea typeface="Lato"/>
                <a:cs typeface="Lato"/>
                <a:sym typeface="Lato"/>
              </a:rPr>
              <a:t>, </a:t>
            </a:r>
            <a:r>
              <a:rPr lang="en-US" sz="2470" spc="600" dirty="0" err="1">
                <a:solidFill>
                  <a:srgbClr val="000000"/>
                </a:solidFill>
                <a:latin typeface="Lato"/>
                <a:ea typeface="Lato"/>
                <a:cs typeface="Lato"/>
                <a:sym typeface="Lato"/>
              </a:rPr>
              <a:t>hiểu</a:t>
            </a:r>
            <a:r>
              <a:rPr lang="en-US" sz="2470" spc="600" dirty="0">
                <a:solidFill>
                  <a:srgbClr val="000000"/>
                </a:solidFill>
                <a:latin typeface="Lato"/>
                <a:ea typeface="Lato"/>
                <a:cs typeface="Lato"/>
                <a:sym typeface="Lato"/>
              </a:rPr>
              <a:t> </a:t>
            </a:r>
            <a:r>
              <a:rPr lang="en-US" sz="2470" spc="600" dirty="0" err="1">
                <a:solidFill>
                  <a:srgbClr val="000000"/>
                </a:solidFill>
                <a:latin typeface="Lato"/>
                <a:ea typeface="Lato"/>
                <a:cs typeface="Lato"/>
                <a:sym typeface="Lato"/>
              </a:rPr>
              <a:t>biết</a:t>
            </a:r>
            <a:r>
              <a:rPr lang="en-US" sz="2470" spc="600" dirty="0">
                <a:solidFill>
                  <a:srgbClr val="000000"/>
                </a:solidFill>
                <a:latin typeface="Lato"/>
                <a:ea typeface="Lato"/>
                <a:cs typeface="Lato"/>
                <a:sym typeface="Lato"/>
              </a:rPr>
              <a:t> </a:t>
            </a:r>
            <a:r>
              <a:rPr lang="en-US" sz="2470" spc="600" dirty="0" err="1">
                <a:solidFill>
                  <a:srgbClr val="000000"/>
                </a:solidFill>
                <a:latin typeface="Lato"/>
                <a:ea typeface="Lato"/>
                <a:cs typeface="Lato"/>
                <a:sym typeface="Lato"/>
              </a:rPr>
              <a:t>rộng</a:t>
            </a:r>
            <a:r>
              <a:rPr lang="en-US" sz="2470" spc="600" dirty="0">
                <a:solidFill>
                  <a:srgbClr val="000000"/>
                </a:solidFill>
                <a:latin typeface="Lato"/>
                <a:ea typeface="Lato"/>
                <a:cs typeface="Lato"/>
                <a:sym typeface="Lato"/>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455" y="-170300"/>
            <a:ext cx="18571833" cy="4599247"/>
            <a:chOff x="0" y="0"/>
            <a:chExt cx="5587333" cy="1383683"/>
          </a:xfrm>
        </p:grpSpPr>
        <p:sp>
          <p:nvSpPr>
            <p:cNvPr id="3" name="Freeform 3"/>
            <p:cNvSpPr/>
            <p:nvPr/>
          </p:nvSpPr>
          <p:spPr>
            <a:xfrm>
              <a:off x="0" y="0"/>
              <a:ext cx="5587333" cy="1383683"/>
            </a:xfrm>
            <a:custGeom>
              <a:avLst/>
              <a:gdLst/>
              <a:ahLst/>
              <a:cxnLst/>
              <a:rect l="l" t="t" r="r" b="b"/>
              <a:pathLst>
                <a:path w="5587333" h="1383683">
                  <a:moveTo>
                    <a:pt x="0" y="0"/>
                  </a:moveTo>
                  <a:lnTo>
                    <a:pt x="5587333" y="0"/>
                  </a:lnTo>
                  <a:lnTo>
                    <a:pt x="5587333" y="1383683"/>
                  </a:lnTo>
                  <a:lnTo>
                    <a:pt x="0" y="1383683"/>
                  </a:lnTo>
                  <a:close/>
                </a:path>
              </a:pathLst>
            </a:custGeom>
            <a:solidFill>
              <a:srgbClr val="EBE2D6"/>
            </a:solidFill>
          </p:spPr>
          <p:txBody>
            <a:bodyPr/>
            <a:lstStyle/>
            <a:p>
              <a:endParaRPr lang="en-US"/>
            </a:p>
          </p:txBody>
        </p:sp>
        <p:sp>
          <p:nvSpPr>
            <p:cNvPr id="4" name="TextBox 4"/>
            <p:cNvSpPr txBox="1"/>
            <p:nvPr/>
          </p:nvSpPr>
          <p:spPr>
            <a:xfrm>
              <a:off x="0" y="-38100"/>
              <a:ext cx="5587333" cy="142178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3429000"/>
            <a:ext cx="670144" cy="4193443"/>
            <a:chOff x="0" y="0"/>
            <a:chExt cx="201656" cy="1261869"/>
          </a:xfrm>
        </p:grpSpPr>
        <p:sp>
          <p:nvSpPr>
            <p:cNvPr id="6" name="Freeform 6"/>
            <p:cNvSpPr/>
            <p:nvPr/>
          </p:nvSpPr>
          <p:spPr>
            <a:xfrm>
              <a:off x="0" y="0"/>
              <a:ext cx="201656" cy="1261869"/>
            </a:xfrm>
            <a:custGeom>
              <a:avLst/>
              <a:gdLst/>
              <a:ahLst/>
              <a:cxnLst/>
              <a:rect l="l" t="t" r="r" b="b"/>
              <a:pathLst>
                <a:path w="201656" h="1261869">
                  <a:moveTo>
                    <a:pt x="0" y="0"/>
                  </a:moveTo>
                  <a:lnTo>
                    <a:pt x="201656" y="0"/>
                  </a:lnTo>
                  <a:lnTo>
                    <a:pt x="201656" y="1261869"/>
                  </a:lnTo>
                  <a:lnTo>
                    <a:pt x="0" y="1261869"/>
                  </a:lnTo>
                  <a:close/>
                </a:path>
              </a:pathLst>
            </a:custGeom>
            <a:solidFill>
              <a:srgbClr val="202020"/>
            </a:solidFill>
          </p:spPr>
          <p:txBody>
            <a:bodyPr/>
            <a:lstStyle/>
            <a:p>
              <a:endParaRPr lang="en-US"/>
            </a:p>
          </p:txBody>
        </p:sp>
        <p:sp>
          <p:nvSpPr>
            <p:cNvPr id="7" name="TextBox 7"/>
            <p:cNvSpPr txBox="1"/>
            <p:nvPr/>
          </p:nvSpPr>
          <p:spPr>
            <a:xfrm>
              <a:off x="0" y="-47625"/>
              <a:ext cx="201656" cy="1309494"/>
            </a:xfrm>
            <a:prstGeom prst="rect">
              <a:avLst/>
            </a:prstGeom>
          </p:spPr>
          <p:txBody>
            <a:bodyPr lIns="50800" tIns="50800" rIns="50800" bIns="50800" rtlCol="0" anchor="ctr"/>
            <a:lstStyle/>
            <a:p>
              <a:pPr algn="ctr">
                <a:lnSpc>
                  <a:spcPts val="2240"/>
                </a:lnSpc>
              </a:pPr>
              <a:endParaRPr/>
            </a:p>
          </p:txBody>
        </p:sp>
      </p:grpSp>
      <p:grpSp>
        <p:nvGrpSpPr>
          <p:cNvPr id="8" name="Group 8"/>
          <p:cNvGrpSpPr/>
          <p:nvPr/>
        </p:nvGrpSpPr>
        <p:grpSpPr>
          <a:xfrm>
            <a:off x="7916216" y="3426827"/>
            <a:ext cx="3297530" cy="4193443"/>
            <a:chOff x="0" y="0"/>
            <a:chExt cx="510874" cy="649674"/>
          </a:xfrm>
        </p:grpSpPr>
        <p:sp>
          <p:nvSpPr>
            <p:cNvPr id="9" name="Freeform 9"/>
            <p:cNvSpPr/>
            <p:nvPr/>
          </p:nvSpPr>
          <p:spPr>
            <a:xfrm>
              <a:off x="0" y="0"/>
              <a:ext cx="510874" cy="649674"/>
            </a:xfrm>
            <a:custGeom>
              <a:avLst/>
              <a:gdLst/>
              <a:ahLst/>
              <a:cxnLst/>
              <a:rect l="l" t="t" r="r" b="b"/>
              <a:pathLst>
                <a:path w="510874" h="649674">
                  <a:moveTo>
                    <a:pt x="0" y="0"/>
                  </a:moveTo>
                  <a:lnTo>
                    <a:pt x="510874" y="0"/>
                  </a:lnTo>
                  <a:lnTo>
                    <a:pt x="510874" y="649674"/>
                  </a:lnTo>
                  <a:lnTo>
                    <a:pt x="0" y="649674"/>
                  </a:lnTo>
                  <a:close/>
                </a:path>
              </a:pathLst>
            </a:custGeom>
            <a:blipFill>
              <a:blip r:embed="rId2"/>
              <a:stretch>
                <a:fillRect l="-77808" r="-77808"/>
              </a:stretch>
            </a:blipFill>
          </p:spPr>
          <p:txBody>
            <a:bodyPr/>
            <a:lstStyle/>
            <a:p>
              <a:endParaRPr lang="en-US"/>
            </a:p>
          </p:txBody>
        </p:sp>
      </p:grpSp>
      <p:grpSp>
        <p:nvGrpSpPr>
          <p:cNvPr id="10" name="Group 10"/>
          <p:cNvGrpSpPr/>
          <p:nvPr/>
        </p:nvGrpSpPr>
        <p:grpSpPr>
          <a:xfrm>
            <a:off x="13111339" y="3429000"/>
            <a:ext cx="670144" cy="4193443"/>
            <a:chOff x="0" y="0"/>
            <a:chExt cx="201656" cy="1261869"/>
          </a:xfrm>
        </p:grpSpPr>
        <p:sp>
          <p:nvSpPr>
            <p:cNvPr id="11" name="Freeform 11"/>
            <p:cNvSpPr/>
            <p:nvPr/>
          </p:nvSpPr>
          <p:spPr>
            <a:xfrm>
              <a:off x="0" y="0"/>
              <a:ext cx="201656" cy="1261869"/>
            </a:xfrm>
            <a:custGeom>
              <a:avLst/>
              <a:gdLst/>
              <a:ahLst/>
              <a:cxnLst/>
              <a:rect l="l" t="t" r="r" b="b"/>
              <a:pathLst>
                <a:path w="201656" h="1261869">
                  <a:moveTo>
                    <a:pt x="0" y="0"/>
                  </a:moveTo>
                  <a:lnTo>
                    <a:pt x="201656" y="0"/>
                  </a:lnTo>
                  <a:lnTo>
                    <a:pt x="201656" y="1261869"/>
                  </a:lnTo>
                  <a:lnTo>
                    <a:pt x="0" y="1261869"/>
                  </a:lnTo>
                  <a:close/>
                </a:path>
              </a:pathLst>
            </a:custGeom>
            <a:solidFill>
              <a:srgbClr val="202020"/>
            </a:solidFill>
          </p:spPr>
          <p:txBody>
            <a:bodyPr/>
            <a:lstStyle/>
            <a:p>
              <a:endParaRPr lang="en-US"/>
            </a:p>
          </p:txBody>
        </p:sp>
        <p:sp>
          <p:nvSpPr>
            <p:cNvPr id="12" name="TextBox 12"/>
            <p:cNvSpPr txBox="1"/>
            <p:nvPr/>
          </p:nvSpPr>
          <p:spPr>
            <a:xfrm>
              <a:off x="0" y="-47625"/>
              <a:ext cx="201656" cy="1309494"/>
            </a:xfrm>
            <a:prstGeom prst="rect">
              <a:avLst/>
            </a:prstGeom>
          </p:spPr>
          <p:txBody>
            <a:bodyPr lIns="50800" tIns="50800" rIns="50800" bIns="50800" rtlCol="0" anchor="ctr"/>
            <a:lstStyle/>
            <a:p>
              <a:pPr algn="ctr">
                <a:lnSpc>
                  <a:spcPts val="2240"/>
                </a:lnSpc>
              </a:pPr>
              <a:endParaRPr/>
            </a:p>
          </p:txBody>
        </p:sp>
      </p:grpSp>
      <p:grpSp>
        <p:nvGrpSpPr>
          <p:cNvPr id="13" name="Group 13"/>
          <p:cNvGrpSpPr/>
          <p:nvPr/>
        </p:nvGrpSpPr>
        <p:grpSpPr>
          <a:xfrm>
            <a:off x="13957535" y="3429000"/>
            <a:ext cx="3297530" cy="4193443"/>
            <a:chOff x="0" y="0"/>
            <a:chExt cx="510874" cy="649674"/>
          </a:xfrm>
        </p:grpSpPr>
        <p:sp>
          <p:nvSpPr>
            <p:cNvPr id="14" name="Freeform 14"/>
            <p:cNvSpPr/>
            <p:nvPr/>
          </p:nvSpPr>
          <p:spPr>
            <a:xfrm>
              <a:off x="0" y="0"/>
              <a:ext cx="510874" cy="649674"/>
            </a:xfrm>
            <a:custGeom>
              <a:avLst/>
              <a:gdLst/>
              <a:ahLst/>
              <a:cxnLst/>
              <a:rect l="l" t="t" r="r" b="b"/>
              <a:pathLst>
                <a:path w="510874" h="649674">
                  <a:moveTo>
                    <a:pt x="0" y="0"/>
                  </a:moveTo>
                  <a:lnTo>
                    <a:pt x="510874" y="0"/>
                  </a:lnTo>
                  <a:lnTo>
                    <a:pt x="510874" y="649674"/>
                  </a:lnTo>
                  <a:lnTo>
                    <a:pt x="0" y="649674"/>
                  </a:lnTo>
                  <a:close/>
                </a:path>
              </a:pathLst>
            </a:custGeom>
            <a:blipFill>
              <a:blip r:embed="rId3"/>
              <a:stretch>
                <a:fillRect t="-2423" b="-2423"/>
              </a:stretch>
            </a:blipFill>
          </p:spPr>
          <p:txBody>
            <a:bodyPr/>
            <a:lstStyle/>
            <a:p>
              <a:endParaRPr lang="en-US"/>
            </a:p>
          </p:txBody>
        </p:sp>
      </p:grpSp>
      <p:grpSp>
        <p:nvGrpSpPr>
          <p:cNvPr id="15" name="Group 15"/>
          <p:cNvGrpSpPr/>
          <p:nvPr/>
        </p:nvGrpSpPr>
        <p:grpSpPr>
          <a:xfrm>
            <a:off x="7070019" y="3429000"/>
            <a:ext cx="670144" cy="4193443"/>
            <a:chOff x="0" y="0"/>
            <a:chExt cx="201656" cy="1261869"/>
          </a:xfrm>
        </p:grpSpPr>
        <p:sp>
          <p:nvSpPr>
            <p:cNvPr id="16" name="Freeform 16"/>
            <p:cNvSpPr/>
            <p:nvPr/>
          </p:nvSpPr>
          <p:spPr>
            <a:xfrm>
              <a:off x="0" y="0"/>
              <a:ext cx="201656" cy="1261869"/>
            </a:xfrm>
            <a:custGeom>
              <a:avLst/>
              <a:gdLst/>
              <a:ahLst/>
              <a:cxnLst/>
              <a:rect l="l" t="t" r="r" b="b"/>
              <a:pathLst>
                <a:path w="201656" h="1261869">
                  <a:moveTo>
                    <a:pt x="0" y="0"/>
                  </a:moveTo>
                  <a:lnTo>
                    <a:pt x="201656" y="0"/>
                  </a:lnTo>
                  <a:lnTo>
                    <a:pt x="201656" y="1261869"/>
                  </a:lnTo>
                  <a:lnTo>
                    <a:pt x="0" y="1261869"/>
                  </a:lnTo>
                  <a:close/>
                </a:path>
              </a:pathLst>
            </a:custGeom>
            <a:solidFill>
              <a:srgbClr val="202020"/>
            </a:solidFill>
          </p:spPr>
          <p:txBody>
            <a:bodyPr/>
            <a:lstStyle/>
            <a:p>
              <a:endParaRPr lang="en-US"/>
            </a:p>
          </p:txBody>
        </p:sp>
        <p:sp>
          <p:nvSpPr>
            <p:cNvPr id="17" name="TextBox 17"/>
            <p:cNvSpPr txBox="1"/>
            <p:nvPr/>
          </p:nvSpPr>
          <p:spPr>
            <a:xfrm>
              <a:off x="0" y="-47625"/>
              <a:ext cx="201656" cy="1309494"/>
            </a:xfrm>
            <a:prstGeom prst="rect">
              <a:avLst/>
            </a:prstGeom>
          </p:spPr>
          <p:txBody>
            <a:bodyPr lIns="50800" tIns="50800" rIns="50800" bIns="50800" rtlCol="0" anchor="ctr"/>
            <a:lstStyle/>
            <a:p>
              <a:pPr algn="ctr">
                <a:lnSpc>
                  <a:spcPts val="2240"/>
                </a:lnSpc>
              </a:pPr>
              <a:endParaRPr/>
            </a:p>
          </p:txBody>
        </p:sp>
      </p:grpSp>
      <p:grpSp>
        <p:nvGrpSpPr>
          <p:cNvPr id="18" name="Group 18"/>
          <p:cNvGrpSpPr/>
          <p:nvPr/>
        </p:nvGrpSpPr>
        <p:grpSpPr>
          <a:xfrm>
            <a:off x="1874897" y="3429000"/>
            <a:ext cx="3297530" cy="4193443"/>
            <a:chOff x="0" y="0"/>
            <a:chExt cx="510874" cy="649674"/>
          </a:xfrm>
        </p:grpSpPr>
        <p:sp>
          <p:nvSpPr>
            <p:cNvPr id="19" name="Freeform 19"/>
            <p:cNvSpPr/>
            <p:nvPr/>
          </p:nvSpPr>
          <p:spPr>
            <a:xfrm>
              <a:off x="0" y="0"/>
              <a:ext cx="510874" cy="649674"/>
            </a:xfrm>
            <a:custGeom>
              <a:avLst/>
              <a:gdLst/>
              <a:ahLst/>
              <a:cxnLst/>
              <a:rect l="l" t="t" r="r" b="b"/>
              <a:pathLst>
                <a:path w="510874" h="649674">
                  <a:moveTo>
                    <a:pt x="0" y="0"/>
                  </a:moveTo>
                  <a:lnTo>
                    <a:pt x="510874" y="0"/>
                  </a:lnTo>
                  <a:lnTo>
                    <a:pt x="510874" y="649674"/>
                  </a:lnTo>
                  <a:lnTo>
                    <a:pt x="0" y="649674"/>
                  </a:lnTo>
                  <a:close/>
                </a:path>
              </a:pathLst>
            </a:custGeom>
            <a:blipFill>
              <a:blip r:embed="rId4"/>
              <a:stretch>
                <a:fillRect l="-45347" r="-45347"/>
              </a:stretch>
            </a:blipFill>
          </p:spPr>
          <p:txBody>
            <a:bodyPr/>
            <a:lstStyle/>
            <a:p>
              <a:endParaRPr lang="en-US"/>
            </a:p>
          </p:txBody>
        </p:sp>
      </p:grpSp>
      <p:grpSp>
        <p:nvGrpSpPr>
          <p:cNvPr id="20" name="Group 20"/>
          <p:cNvGrpSpPr/>
          <p:nvPr/>
        </p:nvGrpSpPr>
        <p:grpSpPr>
          <a:xfrm>
            <a:off x="17349683" y="9345065"/>
            <a:ext cx="423967" cy="427585"/>
            <a:chOff x="0" y="0"/>
            <a:chExt cx="205716" cy="207472"/>
          </a:xfrm>
        </p:grpSpPr>
        <p:sp>
          <p:nvSpPr>
            <p:cNvPr id="21" name="Freeform 21"/>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22" name="TextBox 22"/>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6</a:t>
              </a:r>
            </a:p>
          </p:txBody>
        </p:sp>
      </p:grpSp>
      <p:sp>
        <p:nvSpPr>
          <p:cNvPr id="23" name="TextBox 23"/>
          <p:cNvSpPr txBox="1"/>
          <p:nvPr/>
        </p:nvSpPr>
        <p:spPr>
          <a:xfrm>
            <a:off x="1028700" y="876300"/>
            <a:ext cx="7060045" cy="1295088"/>
          </a:xfrm>
          <a:prstGeom prst="rect">
            <a:avLst/>
          </a:prstGeom>
        </p:spPr>
        <p:txBody>
          <a:bodyPr lIns="0" tIns="0" rIns="0" bIns="0" rtlCol="0" anchor="t">
            <a:spAutoFit/>
          </a:bodyPr>
          <a:lstStyle/>
          <a:p>
            <a:pPr algn="l">
              <a:lnSpc>
                <a:spcPts val="10517"/>
              </a:lnSpc>
            </a:pPr>
            <a:r>
              <a:rPr lang="en-US" sz="7512" b="1" spc="-247" dirty="0">
                <a:solidFill>
                  <a:srgbClr val="000000"/>
                </a:solidFill>
                <a:latin typeface="Roboto Bold"/>
                <a:ea typeface="Roboto Bold"/>
                <a:cs typeface="Roboto Bold"/>
                <a:sym typeface="Roboto Bold"/>
              </a:rPr>
              <a:t>Notre Histoire</a:t>
            </a:r>
          </a:p>
        </p:txBody>
      </p:sp>
      <p:sp>
        <p:nvSpPr>
          <p:cNvPr id="24" name="TextBox 24"/>
          <p:cNvSpPr txBox="1"/>
          <p:nvPr/>
        </p:nvSpPr>
        <p:spPr>
          <a:xfrm>
            <a:off x="1028700" y="2169800"/>
            <a:ext cx="7153843"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QUELQUES DATES ...</a:t>
            </a:r>
          </a:p>
        </p:txBody>
      </p:sp>
      <p:sp>
        <p:nvSpPr>
          <p:cNvPr id="25" name="TextBox 25"/>
          <p:cNvSpPr txBox="1"/>
          <p:nvPr/>
        </p:nvSpPr>
        <p:spPr>
          <a:xfrm rot="-5400000">
            <a:off x="12846002" y="4089938"/>
            <a:ext cx="1228740" cy="434998"/>
          </a:xfrm>
          <a:prstGeom prst="rect">
            <a:avLst/>
          </a:prstGeom>
        </p:spPr>
        <p:txBody>
          <a:bodyPr lIns="0" tIns="0" rIns="0" bIns="0" rtlCol="0" anchor="t">
            <a:spAutoFit/>
          </a:bodyPr>
          <a:lstStyle/>
          <a:p>
            <a:pPr algn="r">
              <a:lnSpc>
                <a:spcPts val="3393"/>
              </a:lnSpc>
            </a:pPr>
            <a:r>
              <a:rPr lang="en-US" sz="3057" i="1">
                <a:solidFill>
                  <a:srgbClr val="FFFFFF"/>
                </a:solidFill>
                <a:latin typeface="Lato Italics"/>
                <a:ea typeface="Lato Italics"/>
                <a:cs typeface="Lato Italics"/>
                <a:sym typeface="Lato Italics"/>
              </a:rPr>
              <a:t>2025</a:t>
            </a:r>
          </a:p>
        </p:txBody>
      </p:sp>
      <p:sp>
        <p:nvSpPr>
          <p:cNvPr id="26" name="TextBox 26"/>
          <p:cNvSpPr txBox="1"/>
          <p:nvPr/>
        </p:nvSpPr>
        <p:spPr>
          <a:xfrm rot="-5400000">
            <a:off x="6804682" y="4089938"/>
            <a:ext cx="1228740" cy="434998"/>
          </a:xfrm>
          <a:prstGeom prst="rect">
            <a:avLst/>
          </a:prstGeom>
        </p:spPr>
        <p:txBody>
          <a:bodyPr lIns="0" tIns="0" rIns="0" bIns="0" rtlCol="0" anchor="t">
            <a:spAutoFit/>
          </a:bodyPr>
          <a:lstStyle/>
          <a:p>
            <a:pPr algn="r">
              <a:lnSpc>
                <a:spcPts val="3393"/>
              </a:lnSpc>
            </a:pPr>
            <a:r>
              <a:rPr lang="en-US" sz="3057" i="1">
                <a:solidFill>
                  <a:srgbClr val="FFFFFF"/>
                </a:solidFill>
                <a:latin typeface="Lato Italics"/>
                <a:ea typeface="Lato Italics"/>
                <a:cs typeface="Lato Italics"/>
                <a:sym typeface="Lato Italics"/>
              </a:rPr>
              <a:t>2024</a:t>
            </a:r>
          </a:p>
        </p:txBody>
      </p:sp>
      <p:sp>
        <p:nvSpPr>
          <p:cNvPr id="27" name="TextBox 27"/>
          <p:cNvSpPr txBox="1"/>
          <p:nvPr/>
        </p:nvSpPr>
        <p:spPr>
          <a:xfrm rot="-5400000">
            <a:off x="763364" y="4089938"/>
            <a:ext cx="1228740" cy="434998"/>
          </a:xfrm>
          <a:prstGeom prst="rect">
            <a:avLst/>
          </a:prstGeom>
        </p:spPr>
        <p:txBody>
          <a:bodyPr lIns="0" tIns="0" rIns="0" bIns="0" rtlCol="0" anchor="t">
            <a:spAutoFit/>
          </a:bodyPr>
          <a:lstStyle/>
          <a:p>
            <a:pPr algn="r">
              <a:lnSpc>
                <a:spcPts val="3393"/>
              </a:lnSpc>
            </a:pPr>
            <a:r>
              <a:rPr lang="en-US" sz="3057" i="1">
                <a:solidFill>
                  <a:srgbClr val="FFFFFF"/>
                </a:solidFill>
                <a:latin typeface="Lato Italics"/>
                <a:ea typeface="Lato Italics"/>
                <a:cs typeface="Lato Italics"/>
                <a:sym typeface="Lato Italics"/>
              </a:rPr>
              <a:t>2020</a:t>
            </a:r>
          </a:p>
        </p:txBody>
      </p:sp>
      <p:sp>
        <p:nvSpPr>
          <p:cNvPr id="28" name="TextBox 28"/>
          <p:cNvSpPr txBox="1"/>
          <p:nvPr/>
        </p:nvSpPr>
        <p:spPr>
          <a:xfrm>
            <a:off x="1028700" y="7736951"/>
            <a:ext cx="4145844" cy="1573529"/>
          </a:xfrm>
          <a:prstGeom prst="rect">
            <a:avLst/>
          </a:prstGeom>
        </p:spPr>
        <p:txBody>
          <a:bodyPr lIns="0" tIns="0" rIns="0" bIns="0" rtlCol="0" anchor="t">
            <a:spAutoFit/>
          </a:bodyPr>
          <a:lstStyle/>
          <a:p>
            <a:pPr algn="l">
              <a:lnSpc>
                <a:spcPts val="2520"/>
              </a:lnSpc>
            </a:pPr>
            <a:r>
              <a:rPr lang="en-US" sz="1800">
                <a:solidFill>
                  <a:srgbClr val="000000"/>
                </a:solidFill>
                <a:latin typeface="Lato"/>
                <a:ea typeface="Lato"/>
                <a:cs typeface="Lato"/>
                <a:sym typeface="Lato"/>
              </a:rPr>
              <a:t>Utilisez cette section pour mettre en avant un événement important, une étape décisive. Expliquez pourquoi ce moment est marquant pour l’histoire et l’évolution de votre entreprise.</a:t>
            </a:r>
          </a:p>
        </p:txBody>
      </p:sp>
      <p:sp>
        <p:nvSpPr>
          <p:cNvPr id="29" name="TextBox 29"/>
          <p:cNvSpPr txBox="1"/>
          <p:nvPr/>
        </p:nvSpPr>
        <p:spPr>
          <a:xfrm>
            <a:off x="13111339" y="7736951"/>
            <a:ext cx="4143727" cy="1573529"/>
          </a:xfrm>
          <a:prstGeom prst="rect">
            <a:avLst/>
          </a:prstGeom>
        </p:spPr>
        <p:txBody>
          <a:bodyPr lIns="0" tIns="0" rIns="0" bIns="0" rtlCol="0" anchor="t">
            <a:spAutoFit/>
          </a:bodyPr>
          <a:lstStyle/>
          <a:p>
            <a:pPr algn="l">
              <a:lnSpc>
                <a:spcPts val="2520"/>
              </a:lnSpc>
            </a:pPr>
            <a:r>
              <a:rPr lang="en-US" sz="1800">
                <a:solidFill>
                  <a:srgbClr val="000000"/>
                </a:solidFill>
                <a:latin typeface="Lato"/>
                <a:ea typeface="Lato"/>
                <a:cs typeface="Lato"/>
                <a:sym typeface="Lato"/>
              </a:rPr>
              <a:t>Utilisez cette section pour mettre en avant un événement important, une étape décisive. Expliquez pourquoi ce moment est marquant pour l’histoire et l’évolution de votre entreprise.</a:t>
            </a:r>
          </a:p>
        </p:txBody>
      </p:sp>
      <p:sp>
        <p:nvSpPr>
          <p:cNvPr id="30" name="TextBox 30"/>
          <p:cNvSpPr txBox="1"/>
          <p:nvPr/>
        </p:nvSpPr>
        <p:spPr>
          <a:xfrm>
            <a:off x="7070019" y="7736951"/>
            <a:ext cx="4143727" cy="1573529"/>
          </a:xfrm>
          <a:prstGeom prst="rect">
            <a:avLst/>
          </a:prstGeom>
        </p:spPr>
        <p:txBody>
          <a:bodyPr lIns="0" tIns="0" rIns="0" bIns="0" rtlCol="0" anchor="t">
            <a:spAutoFit/>
          </a:bodyPr>
          <a:lstStyle/>
          <a:p>
            <a:pPr algn="l">
              <a:lnSpc>
                <a:spcPts val="2520"/>
              </a:lnSpc>
            </a:pPr>
            <a:r>
              <a:rPr lang="en-US" sz="1800">
                <a:solidFill>
                  <a:srgbClr val="000000"/>
                </a:solidFill>
                <a:latin typeface="Lato"/>
                <a:ea typeface="Lato"/>
                <a:cs typeface="Lato"/>
                <a:sym typeface="Lato"/>
              </a:rPr>
              <a:t>Utilisez cette section pour mettre en avant un événement important, une étape décisive. Expliquez pourquoi ce moment est marquant pour l’histoire et l’évolution de votre entreprise.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513911" y="-3487089"/>
            <a:ext cx="9258300" cy="17261177"/>
            <a:chOff x="0" y="0"/>
            <a:chExt cx="2438400" cy="4546154"/>
          </a:xfrm>
        </p:grpSpPr>
        <p:sp>
          <p:nvSpPr>
            <p:cNvPr id="3" name="Freeform 3"/>
            <p:cNvSpPr/>
            <p:nvPr/>
          </p:nvSpPr>
          <p:spPr>
            <a:xfrm>
              <a:off x="0" y="0"/>
              <a:ext cx="2438400" cy="4546154"/>
            </a:xfrm>
            <a:custGeom>
              <a:avLst/>
              <a:gdLst/>
              <a:ahLst/>
              <a:cxnLst/>
              <a:rect l="l" t="t" r="r" b="b"/>
              <a:pathLst>
                <a:path w="2438400" h="4546154">
                  <a:moveTo>
                    <a:pt x="0" y="0"/>
                  </a:moveTo>
                  <a:lnTo>
                    <a:pt x="2438400" y="0"/>
                  </a:lnTo>
                  <a:lnTo>
                    <a:pt x="2438400" y="4546154"/>
                  </a:lnTo>
                  <a:lnTo>
                    <a:pt x="0" y="4546154"/>
                  </a:lnTo>
                  <a:close/>
                </a:path>
              </a:pathLst>
            </a:custGeom>
            <a:solidFill>
              <a:srgbClr val="F8F5F1"/>
            </a:solidFill>
          </p:spPr>
          <p:txBody>
            <a:bodyPr/>
            <a:lstStyle/>
            <a:p>
              <a:endParaRPr lang="en-US"/>
            </a:p>
          </p:txBody>
        </p:sp>
        <p:sp>
          <p:nvSpPr>
            <p:cNvPr id="4" name="TextBox 4"/>
            <p:cNvSpPr txBox="1"/>
            <p:nvPr/>
          </p:nvSpPr>
          <p:spPr>
            <a:xfrm>
              <a:off x="0" y="-38100"/>
              <a:ext cx="2438400" cy="458425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349683" y="9345065"/>
            <a:ext cx="423967" cy="427585"/>
            <a:chOff x="0" y="0"/>
            <a:chExt cx="205716" cy="207472"/>
          </a:xfrm>
        </p:grpSpPr>
        <p:sp>
          <p:nvSpPr>
            <p:cNvPr id="6" name="Freeform 6"/>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7" name="TextBox 7"/>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7</a:t>
              </a:r>
            </a:p>
          </p:txBody>
        </p:sp>
      </p:grpSp>
      <p:sp>
        <p:nvSpPr>
          <p:cNvPr id="8" name="TextBox 8"/>
          <p:cNvSpPr txBox="1"/>
          <p:nvPr/>
        </p:nvSpPr>
        <p:spPr>
          <a:xfrm>
            <a:off x="1987888" y="6539003"/>
            <a:ext cx="2348037" cy="349655"/>
          </a:xfrm>
          <a:prstGeom prst="rect">
            <a:avLst/>
          </a:prstGeom>
        </p:spPr>
        <p:txBody>
          <a:bodyPr lIns="0" tIns="0" rIns="0" bIns="0" rtlCol="0" anchor="t">
            <a:spAutoFit/>
          </a:bodyPr>
          <a:lstStyle/>
          <a:p>
            <a:pPr algn="ctr">
              <a:lnSpc>
                <a:spcPts val="2505"/>
              </a:lnSpc>
            </a:pPr>
            <a:r>
              <a:rPr lang="en-US" sz="2257" b="1" dirty="0">
                <a:solidFill>
                  <a:srgbClr val="000000"/>
                </a:solidFill>
                <a:latin typeface="Poppins Semi-Bold"/>
                <a:ea typeface="Poppins Semi-Bold"/>
                <a:cs typeface="Poppins Semi-Bold"/>
                <a:sym typeface="Poppins Semi-Bold"/>
              </a:rPr>
              <a:t>ÉVÈNEMENT 01</a:t>
            </a:r>
          </a:p>
        </p:txBody>
      </p:sp>
      <p:sp>
        <p:nvSpPr>
          <p:cNvPr id="9" name="TextBox 9"/>
          <p:cNvSpPr txBox="1"/>
          <p:nvPr/>
        </p:nvSpPr>
        <p:spPr>
          <a:xfrm>
            <a:off x="5945861" y="6539003"/>
            <a:ext cx="2348037" cy="349655"/>
          </a:xfrm>
          <a:prstGeom prst="rect">
            <a:avLst/>
          </a:prstGeom>
        </p:spPr>
        <p:txBody>
          <a:bodyPr lIns="0" tIns="0" rIns="0" bIns="0" rtlCol="0" anchor="t">
            <a:spAutoFit/>
          </a:bodyPr>
          <a:lstStyle/>
          <a:p>
            <a:pPr algn="ctr">
              <a:lnSpc>
                <a:spcPts val="2505"/>
              </a:lnSpc>
            </a:pPr>
            <a:r>
              <a:rPr lang="en-US" sz="2257" b="1">
                <a:solidFill>
                  <a:srgbClr val="000000"/>
                </a:solidFill>
                <a:latin typeface="Poppins Semi-Bold"/>
                <a:ea typeface="Poppins Semi-Bold"/>
                <a:cs typeface="Poppins Semi-Bold"/>
                <a:sym typeface="Poppins Semi-Bold"/>
              </a:rPr>
              <a:t>ÉVÈNEMENT 02</a:t>
            </a:r>
          </a:p>
        </p:txBody>
      </p:sp>
      <p:sp>
        <p:nvSpPr>
          <p:cNvPr id="10" name="TextBox 10"/>
          <p:cNvSpPr txBox="1"/>
          <p:nvPr/>
        </p:nvSpPr>
        <p:spPr>
          <a:xfrm>
            <a:off x="9975052" y="6539003"/>
            <a:ext cx="2348037" cy="349655"/>
          </a:xfrm>
          <a:prstGeom prst="rect">
            <a:avLst/>
          </a:prstGeom>
        </p:spPr>
        <p:txBody>
          <a:bodyPr lIns="0" tIns="0" rIns="0" bIns="0" rtlCol="0" anchor="t">
            <a:spAutoFit/>
          </a:bodyPr>
          <a:lstStyle/>
          <a:p>
            <a:pPr algn="ctr">
              <a:lnSpc>
                <a:spcPts val="2505"/>
              </a:lnSpc>
            </a:pPr>
            <a:r>
              <a:rPr lang="en-US" sz="2257" b="1">
                <a:solidFill>
                  <a:srgbClr val="000000"/>
                </a:solidFill>
                <a:latin typeface="Poppins Semi-Bold"/>
                <a:ea typeface="Poppins Semi-Bold"/>
                <a:cs typeface="Poppins Semi-Bold"/>
                <a:sym typeface="Poppins Semi-Bold"/>
              </a:rPr>
              <a:t>ÉVÈNEMENT 03</a:t>
            </a:r>
          </a:p>
        </p:txBody>
      </p:sp>
      <p:sp>
        <p:nvSpPr>
          <p:cNvPr id="11" name="TextBox 11"/>
          <p:cNvSpPr txBox="1"/>
          <p:nvPr/>
        </p:nvSpPr>
        <p:spPr>
          <a:xfrm>
            <a:off x="13977922" y="6558053"/>
            <a:ext cx="2348037" cy="349655"/>
          </a:xfrm>
          <a:prstGeom prst="rect">
            <a:avLst/>
          </a:prstGeom>
        </p:spPr>
        <p:txBody>
          <a:bodyPr lIns="0" tIns="0" rIns="0" bIns="0" rtlCol="0" anchor="t">
            <a:spAutoFit/>
          </a:bodyPr>
          <a:lstStyle/>
          <a:p>
            <a:pPr algn="ctr">
              <a:lnSpc>
                <a:spcPts val="2505"/>
              </a:lnSpc>
            </a:pPr>
            <a:r>
              <a:rPr lang="en-US" sz="2257" b="1">
                <a:solidFill>
                  <a:srgbClr val="000000"/>
                </a:solidFill>
                <a:latin typeface="Poppins Semi-Bold"/>
                <a:ea typeface="Poppins Semi-Bold"/>
                <a:cs typeface="Poppins Semi-Bold"/>
                <a:sym typeface="Poppins Semi-Bold"/>
              </a:rPr>
              <a:t>ÉVÈNEMENT 04</a:t>
            </a:r>
          </a:p>
        </p:txBody>
      </p:sp>
      <p:sp>
        <p:nvSpPr>
          <p:cNvPr id="12" name="AutoShape 12"/>
          <p:cNvSpPr/>
          <p:nvPr/>
        </p:nvSpPr>
        <p:spPr>
          <a:xfrm>
            <a:off x="1909555" y="5662703"/>
            <a:ext cx="1446889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3" name="Group 13"/>
          <p:cNvGrpSpPr/>
          <p:nvPr/>
        </p:nvGrpSpPr>
        <p:grpSpPr>
          <a:xfrm>
            <a:off x="2516348" y="4056508"/>
            <a:ext cx="1223009" cy="12230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6" name="Group 16"/>
          <p:cNvGrpSpPr/>
          <p:nvPr/>
        </p:nvGrpSpPr>
        <p:grpSpPr>
          <a:xfrm>
            <a:off x="1645946" y="5488771"/>
            <a:ext cx="345718" cy="34571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9" name="Group 19"/>
          <p:cNvGrpSpPr/>
          <p:nvPr/>
        </p:nvGrpSpPr>
        <p:grpSpPr>
          <a:xfrm>
            <a:off x="16370549" y="5488771"/>
            <a:ext cx="345718" cy="34571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22" name="Group 22"/>
          <p:cNvGrpSpPr/>
          <p:nvPr/>
        </p:nvGrpSpPr>
        <p:grpSpPr>
          <a:xfrm>
            <a:off x="6531201" y="4037100"/>
            <a:ext cx="1223009" cy="122300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E2D6"/>
            </a:solidFill>
          </p:spPr>
          <p:txBody>
            <a:bodyPr/>
            <a:lstStyle/>
            <a:p>
              <a:endParaRPr 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25" name="Group 25"/>
          <p:cNvGrpSpPr/>
          <p:nvPr/>
        </p:nvGrpSpPr>
        <p:grpSpPr>
          <a:xfrm>
            <a:off x="10541341" y="4036742"/>
            <a:ext cx="1223009" cy="122300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28" name="Group 28"/>
          <p:cNvGrpSpPr/>
          <p:nvPr/>
        </p:nvGrpSpPr>
        <p:grpSpPr>
          <a:xfrm>
            <a:off x="14551482" y="4036385"/>
            <a:ext cx="1223009" cy="122300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E2D6"/>
            </a:solidFill>
          </p:spPr>
          <p:txBody>
            <a:bodyPr/>
            <a:lstStyle/>
            <a:p>
              <a:endParaRPr 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1" name="AutoShape 31"/>
          <p:cNvSpPr/>
          <p:nvPr/>
        </p:nvSpPr>
        <p:spPr>
          <a:xfrm flipH="1">
            <a:off x="3113514" y="5279458"/>
            <a:ext cx="5690" cy="402296"/>
          </a:xfrm>
          <a:prstGeom prst="line">
            <a:avLst/>
          </a:prstGeom>
          <a:ln w="38100" cap="flat">
            <a:solidFill>
              <a:srgbClr val="000000"/>
            </a:solidFill>
            <a:prstDash val="solid"/>
            <a:headEnd type="none" w="sm" len="sm"/>
            <a:tailEnd type="none" w="sm" len="sm"/>
          </a:ln>
        </p:spPr>
        <p:txBody>
          <a:bodyPr/>
          <a:lstStyle/>
          <a:p>
            <a:endParaRPr lang="en-US"/>
          </a:p>
        </p:txBody>
      </p:sp>
      <p:sp>
        <p:nvSpPr>
          <p:cNvPr id="32" name="AutoShape 32"/>
          <p:cNvSpPr/>
          <p:nvPr/>
        </p:nvSpPr>
        <p:spPr>
          <a:xfrm flipH="1">
            <a:off x="7123655" y="5260004"/>
            <a:ext cx="7561" cy="402342"/>
          </a:xfrm>
          <a:prstGeom prst="line">
            <a:avLst/>
          </a:prstGeom>
          <a:ln w="38100" cap="flat">
            <a:solidFill>
              <a:srgbClr val="000000"/>
            </a:solidFill>
            <a:prstDash val="solid"/>
            <a:headEnd type="none" w="sm" len="sm"/>
            <a:tailEnd type="none" w="sm" len="sm"/>
          </a:ln>
        </p:spPr>
        <p:txBody>
          <a:bodyPr/>
          <a:lstStyle/>
          <a:p>
            <a:endParaRPr lang="en-US"/>
          </a:p>
        </p:txBody>
      </p:sp>
      <p:sp>
        <p:nvSpPr>
          <p:cNvPr id="33" name="AutoShape 33"/>
          <p:cNvSpPr/>
          <p:nvPr/>
        </p:nvSpPr>
        <p:spPr>
          <a:xfrm flipH="1">
            <a:off x="11133796" y="5259646"/>
            <a:ext cx="7561" cy="402342"/>
          </a:xfrm>
          <a:prstGeom prst="line">
            <a:avLst/>
          </a:prstGeom>
          <a:ln w="38100" cap="flat">
            <a:solidFill>
              <a:srgbClr val="000000"/>
            </a:solidFill>
            <a:prstDash val="solid"/>
            <a:headEnd type="none" w="sm" len="sm"/>
            <a:tailEnd type="none" w="sm" len="sm"/>
          </a:ln>
        </p:spPr>
        <p:txBody>
          <a:bodyPr/>
          <a:lstStyle/>
          <a:p>
            <a:endParaRPr lang="en-US"/>
          </a:p>
        </p:txBody>
      </p:sp>
      <p:sp>
        <p:nvSpPr>
          <p:cNvPr id="34" name="AutoShape 34"/>
          <p:cNvSpPr/>
          <p:nvPr/>
        </p:nvSpPr>
        <p:spPr>
          <a:xfrm flipH="1">
            <a:off x="15143937" y="5259288"/>
            <a:ext cx="7561" cy="402342"/>
          </a:xfrm>
          <a:prstGeom prst="line">
            <a:avLst/>
          </a:prstGeom>
          <a:ln w="38100" cap="flat">
            <a:solidFill>
              <a:srgbClr val="000000"/>
            </a:solidFill>
            <a:prstDash val="solid"/>
            <a:headEnd type="none" w="sm" len="sm"/>
            <a:tailEnd type="none" w="sm" len="sm"/>
          </a:ln>
        </p:spPr>
        <p:txBody>
          <a:bodyPr/>
          <a:lstStyle/>
          <a:p>
            <a:endParaRPr lang="en-US"/>
          </a:p>
        </p:txBody>
      </p:sp>
      <p:sp>
        <p:nvSpPr>
          <p:cNvPr id="35" name="TextBox 35"/>
          <p:cNvSpPr txBox="1"/>
          <p:nvPr/>
        </p:nvSpPr>
        <p:spPr>
          <a:xfrm>
            <a:off x="2613036" y="4464801"/>
            <a:ext cx="1029632" cy="434998"/>
          </a:xfrm>
          <a:prstGeom prst="rect">
            <a:avLst/>
          </a:prstGeom>
        </p:spPr>
        <p:txBody>
          <a:bodyPr lIns="0" tIns="0" rIns="0" bIns="0" rtlCol="0" anchor="t">
            <a:spAutoFit/>
          </a:bodyPr>
          <a:lstStyle/>
          <a:p>
            <a:pPr algn="ctr">
              <a:lnSpc>
                <a:spcPts val="3393"/>
              </a:lnSpc>
            </a:pPr>
            <a:r>
              <a:rPr lang="en-US" sz="3057" i="1">
                <a:solidFill>
                  <a:srgbClr val="FFFFFF"/>
                </a:solidFill>
                <a:latin typeface="Lato Italics"/>
                <a:ea typeface="Lato Italics"/>
                <a:cs typeface="Lato Italics"/>
                <a:sym typeface="Lato Italics"/>
              </a:rPr>
              <a:t>2010</a:t>
            </a:r>
          </a:p>
        </p:txBody>
      </p:sp>
      <p:sp>
        <p:nvSpPr>
          <p:cNvPr id="36" name="TextBox 36"/>
          <p:cNvSpPr txBox="1"/>
          <p:nvPr/>
        </p:nvSpPr>
        <p:spPr>
          <a:xfrm>
            <a:off x="6627889" y="4464801"/>
            <a:ext cx="1029632" cy="434998"/>
          </a:xfrm>
          <a:prstGeom prst="rect">
            <a:avLst/>
          </a:prstGeom>
        </p:spPr>
        <p:txBody>
          <a:bodyPr lIns="0" tIns="0" rIns="0" bIns="0" rtlCol="0" anchor="t">
            <a:spAutoFit/>
          </a:bodyPr>
          <a:lstStyle/>
          <a:p>
            <a:pPr algn="ctr">
              <a:lnSpc>
                <a:spcPts val="3393"/>
              </a:lnSpc>
            </a:pPr>
            <a:r>
              <a:rPr lang="en-US" sz="3057" i="1">
                <a:solidFill>
                  <a:srgbClr val="000000"/>
                </a:solidFill>
                <a:latin typeface="Lato Italics"/>
                <a:ea typeface="Lato Italics"/>
                <a:cs typeface="Lato Italics"/>
                <a:sym typeface="Lato Italics"/>
              </a:rPr>
              <a:t>2015</a:t>
            </a:r>
          </a:p>
        </p:txBody>
      </p:sp>
      <p:sp>
        <p:nvSpPr>
          <p:cNvPr id="37" name="TextBox 37"/>
          <p:cNvSpPr txBox="1"/>
          <p:nvPr/>
        </p:nvSpPr>
        <p:spPr>
          <a:xfrm>
            <a:off x="10626541" y="4464801"/>
            <a:ext cx="1029632" cy="434998"/>
          </a:xfrm>
          <a:prstGeom prst="rect">
            <a:avLst/>
          </a:prstGeom>
        </p:spPr>
        <p:txBody>
          <a:bodyPr lIns="0" tIns="0" rIns="0" bIns="0" rtlCol="0" anchor="t">
            <a:spAutoFit/>
          </a:bodyPr>
          <a:lstStyle/>
          <a:p>
            <a:pPr algn="ctr">
              <a:lnSpc>
                <a:spcPts val="3393"/>
              </a:lnSpc>
            </a:pPr>
            <a:r>
              <a:rPr lang="en-US" sz="3057" i="1">
                <a:solidFill>
                  <a:srgbClr val="FFFFFF"/>
                </a:solidFill>
                <a:latin typeface="Lato Italics"/>
                <a:ea typeface="Lato Italics"/>
                <a:cs typeface="Lato Italics"/>
                <a:sym typeface="Lato Italics"/>
              </a:rPr>
              <a:t>2020</a:t>
            </a:r>
          </a:p>
        </p:txBody>
      </p:sp>
      <p:sp>
        <p:nvSpPr>
          <p:cNvPr id="38" name="TextBox 38"/>
          <p:cNvSpPr txBox="1"/>
          <p:nvPr/>
        </p:nvSpPr>
        <p:spPr>
          <a:xfrm>
            <a:off x="14640901" y="4444677"/>
            <a:ext cx="1029632" cy="434998"/>
          </a:xfrm>
          <a:prstGeom prst="rect">
            <a:avLst/>
          </a:prstGeom>
        </p:spPr>
        <p:txBody>
          <a:bodyPr lIns="0" tIns="0" rIns="0" bIns="0" rtlCol="0" anchor="t">
            <a:spAutoFit/>
          </a:bodyPr>
          <a:lstStyle/>
          <a:p>
            <a:pPr algn="ctr">
              <a:lnSpc>
                <a:spcPts val="3393"/>
              </a:lnSpc>
            </a:pPr>
            <a:r>
              <a:rPr lang="en-US" sz="3057" i="1">
                <a:solidFill>
                  <a:srgbClr val="000000"/>
                </a:solidFill>
                <a:latin typeface="Lato Italics"/>
                <a:ea typeface="Lato Italics"/>
                <a:cs typeface="Lato Italics"/>
                <a:sym typeface="Lato Italics"/>
              </a:rPr>
              <a:t>2030</a:t>
            </a:r>
          </a:p>
        </p:txBody>
      </p:sp>
      <p:grpSp>
        <p:nvGrpSpPr>
          <p:cNvPr id="39" name="Group 39"/>
          <p:cNvGrpSpPr/>
          <p:nvPr/>
        </p:nvGrpSpPr>
        <p:grpSpPr>
          <a:xfrm>
            <a:off x="5567079" y="1028700"/>
            <a:ext cx="7153843" cy="1565913"/>
            <a:chOff x="0" y="0"/>
            <a:chExt cx="9538457" cy="2087884"/>
          </a:xfrm>
        </p:grpSpPr>
        <p:sp>
          <p:nvSpPr>
            <p:cNvPr id="40" name="TextBox 40"/>
            <p:cNvSpPr txBox="1"/>
            <p:nvPr/>
          </p:nvSpPr>
          <p:spPr>
            <a:xfrm>
              <a:off x="62532" y="-152400"/>
              <a:ext cx="9413394" cy="1675983"/>
            </a:xfrm>
            <a:prstGeom prst="rect">
              <a:avLst/>
            </a:prstGeom>
          </p:spPr>
          <p:txBody>
            <a:bodyPr lIns="0" tIns="0" rIns="0" bIns="0" rtlCol="0" anchor="t">
              <a:spAutoFit/>
            </a:bodyPr>
            <a:lstStyle/>
            <a:p>
              <a:pPr algn="just">
                <a:lnSpc>
                  <a:spcPts val="10517"/>
                </a:lnSpc>
              </a:pPr>
              <a:r>
                <a:rPr lang="en-US" sz="7512" b="1" spc="-247">
                  <a:solidFill>
                    <a:srgbClr val="000000"/>
                  </a:solidFill>
                  <a:latin typeface="Roboto Bold"/>
                  <a:ea typeface="Roboto Bold"/>
                  <a:cs typeface="Roboto Bold"/>
                  <a:sym typeface="Roboto Bold"/>
                </a:rPr>
                <a:t>Notre Histoire</a:t>
              </a:r>
            </a:p>
          </p:txBody>
        </p:sp>
        <p:sp>
          <p:nvSpPr>
            <p:cNvPr id="41" name="TextBox 41"/>
            <p:cNvSpPr txBox="1"/>
            <p:nvPr/>
          </p:nvSpPr>
          <p:spPr>
            <a:xfrm>
              <a:off x="0" y="1543691"/>
              <a:ext cx="9538457" cy="544193"/>
            </a:xfrm>
            <a:prstGeom prst="rect">
              <a:avLst/>
            </a:prstGeom>
          </p:spPr>
          <p:txBody>
            <a:bodyPr lIns="0" tIns="0" rIns="0" bIns="0" rtlCol="0" anchor="t">
              <a:spAutoFit/>
            </a:bodyPr>
            <a:lstStyle/>
            <a:p>
              <a:pPr algn="ctr">
                <a:lnSpc>
                  <a:spcPts val="3360"/>
                </a:lnSpc>
              </a:pPr>
              <a:r>
                <a:rPr lang="en-US" sz="2400">
                  <a:solidFill>
                    <a:srgbClr val="000000"/>
                  </a:solidFill>
                  <a:latin typeface="Poppins"/>
                  <a:ea typeface="Poppins"/>
                  <a:cs typeface="Poppins"/>
                  <a:sym typeface="Poppins"/>
                </a:rPr>
                <a:t>QUELQUES DATES ...</a:t>
              </a:r>
            </a:p>
          </p:txBody>
        </p:sp>
      </p:grpSp>
      <p:sp>
        <p:nvSpPr>
          <p:cNvPr id="42" name="TextBox 42"/>
          <p:cNvSpPr txBox="1"/>
          <p:nvPr/>
        </p:nvSpPr>
        <p:spPr>
          <a:xfrm>
            <a:off x="1575509" y="7035166"/>
            <a:ext cx="3106559" cy="1758949"/>
          </a:xfrm>
          <a:prstGeom prst="rect">
            <a:avLst/>
          </a:prstGeom>
        </p:spPr>
        <p:txBody>
          <a:bodyPr lIns="0" tIns="0" rIns="0" bIns="0" rtlCol="0" anchor="t">
            <a:spAutoFit/>
          </a:bodyPr>
          <a:lstStyle/>
          <a:p>
            <a:pPr algn="ctr">
              <a:lnSpc>
                <a:spcPts val="2800"/>
              </a:lnSpc>
            </a:pPr>
            <a:r>
              <a:rPr lang="en-US" sz="2000" dirty="0" err="1">
                <a:solidFill>
                  <a:srgbClr val="000000"/>
                </a:solidFill>
                <a:latin typeface="Lato"/>
                <a:ea typeface="Lato"/>
                <a:cs typeface="Lato"/>
                <a:sym typeface="Lato"/>
              </a:rPr>
              <a:t>Utilisez</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cette</a:t>
            </a:r>
            <a:r>
              <a:rPr lang="en-US" sz="2000" dirty="0">
                <a:solidFill>
                  <a:srgbClr val="000000"/>
                </a:solidFill>
                <a:latin typeface="Lato"/>
                <a:ea typeface="Lato"/>
                <a:cs typeface="Lato"/>
                <a:sym typeface="Lato"/>
              </a:rPr>
              <a:t> section pour </a:t>
            </a:r>
            <a:r>
              <a:rPr lang="en-US" sz="2000" dirty="0" err="1">
                <a:solidFill>
                  <a:srgbClr val="000000"/>
                </a:solidFill>
                <a:latin typeface="Lato"/>
                <a:ea typeface="Lato"/>
                <a:cs typeface="Lato"/>
                <a:sym typeface="Lato"/>
              </a:rPr>
              <a:t>mettre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en</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avant</a:t>
            </a:r>
            <a:r>
              <a:rPr lang="en-US" sz="2000" dirty="0">
                <a:solidFill>
                  <a:srgbClr val="000000"/>
                </a:solidFill>
                <a:latin typeface="Lato"/>
                <a:ea typeface="Lato"/>
                <a:cs typeface="Lato"/>
                <a:sym typeface="Lato"/>
              </a:rPr>
              <a:t> un </a:t>
            </a:r>
            <a:r>
              <a:rPr lang="en-US" sz="2000" dirty="0" err="1">
                <a:solidFill>
                  <a:srgbClr val="000000"/>
                </a:solidFill>
                <a:latin typeface="Lato"/>
                <a:ea typeface="Lato"/>
                <a:cs typeface="Lato"/>
                <a:sym typeface="Lato"/>
              </a:rPr>
              <a:t>événement</a:t>
            </a:r>
            <a:r>
              <a:rPr lang="en-US" sz="2000" dirty="0">
                <a:solidFill>
                  <a:srgbClr val="000000"/>
                </a:solidFill>
                <a:latin typeface="Lato"/>
                <a:ea typeface="Lato"/>
                <a:cs typeface="Lato"/>
                <a:sym typeface="Lato"/>
              </a:rPr>
              <a:t> important, </a:t>
            </a:r>
            <a:r>
              <a:rPr lang="en-US" sz="2000" dirty="0" err="1">
                <a:solidFill>
                  <a:srgbClr val="000000"/>
                </a:solidFill>
                <a:latin typeface="Lato"/>
                <a:ea typeface="Lato"/>
                <a:cs typeface="Lato"/>
                <a:sym typeface="Lato"/>
              </a:rPr>
              <a:t>une</a:t>
            </a:r>
            <a:r>
              <a:rPr lang="en-US" sz="2000" dirty="0">
                <a:solidFill>
                  <a:srgbClr val="000000"/>
                </a:solidFill>
                <a:latin typeface="Lato"/>
                <a:ea typeface="Lato"/>
                <a:cs typeface="Lato"/>
                <a:sym typeface="Lato"/>
              </a:rPr>
              <a:t> étape </a:t>
            </a:r>
            <a:r>
              <a:rPr lang="en-US" sz="2000" dirty="0" err="1">
                <a:solidFill>
                  <a:srgbClr val="000000"/>
                </a:solidFill>
                <a:latin typeface="Lato"/>
                <a:ea typeface="Lato"/>
                <a:cs typeface="Lato"/>
                <a:sym typeface="Lato"/>
              </a:rPr>
              <a:t>décisive</a:t>
            </a:r>
            <a:r>
              <a:rPr lang="en-US" sz="2000" dirty="0">
                <a:solidFill>
                  <a:srgbClr val="000000"/>
                </a:solidFill>
                <a:latin typeface="Lato"/>
                <a:ea typeface="Lato"/>
                <a:cs typeface="Lato"/>
                <a:sym typeface="Lato"/>
              </a:rPr>
              <a:t> pour </a:t>
            </a:r>
            <a:r>
              <a:rPr lang="en-US" sz="2000" dirty="0" err="1">
                <a:solidFill>
                  <a:srgbClr val="000000"/>
                </a:solidFill>
                <a:latin typeface="Lato"/>
                <a:ea typeface="Lato"/>
                <a:cs typeface="Lato"/>
                <a:sym typeface="Lato"/>
              </a:rPr>
              <a:t>votre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projet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ou</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votre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entreprise</a:t>
            </a:r>
            <a:r>
              <a:rPr lang="en-US" sz="2000" dirty="0">
                <a:solidFill>
                  <a:srgbClr val="000000"/>
                </a:solidFill>
                <a:latin typeface="Lato"/>
                <a:ea typeface="Lato"/>
                <a:cs typeface="Lato"/>
                <a:sym typeface="Lato"/>
              </a:rPr>
              <a:t>.</a:t>
            </a:r>
          </a:p>
        </p:txBody>
      </p:sp>
      <p:sp>
        <p:nvSpPr>
          <p:cNvPr id="43" name="TextBox 43"/>
          <p:cNvSpPr txBox="1"/>
          <p:nvPr/>
        </p:nvSpPr>
        <p:spPr>
          <a:xfrm>
            <a:off x="13605932" y="7035166"/>
            <a:ext cx="3106559" cy="1758949"/>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Utilisez cette section pour mettre en avant un événement important, une étape décisive pour votre projet ou votre entreprise.</a:t>
            </a:r>
          </a:p>
        </p:txBody>
      </p:sp>
      <p:sp>
        <p:nvSpPr>
          <p:cNvPr id="44" name="TextBox 44"/>
          <p:cNvSpPr txBox="1"/>
          <p:nvPr/>
        </p:nvSpPr>
        <p:spPr>
          <a:xfrm>
            <a:off x="5585650" y="7035166"/>
            <a:ext cx="3106559" cy="1758949"/>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Utilisez cette section pour mettre en avant un événement important, une étape décisive pour votre projet ou votre entreprise.</a:t>
            </a:r>
          </a:p>
        </p:txBody>
      </p:sp>
      <p:sp>
        <p:nvSpPr>
          <p:cNvPr id="45" name="TextBox 45"/>
          <p:cNvSpPr txBox="1"/>
          <p:nvPr/>
        </p:nvSpPr>
        <p:spPr>
          <a:xfrm>
            <a:off x="9595791" y="7035166"/>
            <a:ext cx="3106559" cy="1758949"/>
          </a:xfrm>
          <a:prstGeom prst="rect">
            <a:avLst/>
          </a:prstGeom>
        </p:spPr>
        <p:txBody>
          <a:bodyPr lIns="0" tIns="0" rIns="0" bIns="0" rtlCol="0" anchor="t">
            <a:spAutoFit/>
          </a:bodyPr>
          <a:lstStyle/>
          <a:p>
            <a:pPr algn="ctr">
              <a:lnSpc>
                <a:spcPts val="2800"/>
              </a:lnSpc>
            </a:pPr>
            <a:r>
              <a:rPr lang="en-US" sz="2000">
                <a:solidFill>
                  <a:srgbClr val="000000"/>
                </a:solidFill>
                <a:latin typeface="Lato"/>
                <a:ea typeface="Lato"/>
                <a:cs typeface="Lato"/>
                <a:sym typeface="Lato"/>
              </a:rPr>
              <a:t>Utilisez cette section pour mettre en avant un événement important, une étape décisive pour votre projet ou votre entreprise.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21745" y="514350"/>
            <a:ext cx="4765685" cy="4722147"/>
            <a:chOff x="0" y="0"/>
            <a:chExt cx="1433756" cy="1420657"/>
          </a:xfrm>
        </p:grpSpPr>
        <p:sp>
          <p:nvSpPr>
            <p:cNvPr id="3" name="Freeform 3"/>
            <p:cNvSpPr/>
            <p:nvPr/>
          </p:nvSpPr>
          <p:spPr>
            <a:xfrm>
              <a:off x="0" y="0"/>
              <a:ext cx="1433756" cy="1420657"/>
            </a:xfrm>
            <a:custGeom>
              <a:avLst/>
              <a:gdLst/>
              <a:ahLst/>
              <a:cxnLst/>
              <a:rect l="l" t="t" r="r" b="b"/>
              <a:pathLst>
                <a:path w="1433756" h="1420657">
                  <a:moveTo>
                    <a:pt x="0" y="0"/>
                  </a:moveTo>
                  <a:lnTo>
                    <a:pt x="1433756" y="0"/>
                  </a:lnTo>
                  <a:lnTo>
                    <a:pt x="1433756" y="1420657"/>
                  </a:lnTo>
                  <a:lnTo>
                    <a:pt x="0" y="1420657"/>
                  </a:lnTo>
                  <a:close/>
                </a:path>
              </a:pathLst>
            </a:custGeom>
            <a:solidFill>
              <a:srgbClr val="202020"/>
            </a:solidFill>
          </p:spPr>
          <p:txBody>
            <a:bodyPr/>
            <a:lstStyle/>
            <a:p>
              <a:endParaRPr lang="en-US"/>
            </a:p>
          </p:txBody>
        </p:sp>
        <p:sp>
          <p:nvSpPr>
            <p:cNvPr id="4" name="TextBox 4"/>
            <p:cNvSpPr txBox="1"/>
            <p:nvPr/>
          </p:nvSpPr>
          <p:spPr>
            <a:xfrm>
              <a:off x="0" y="-38100"/>
              <a:ext cx="1433756" cy="14587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876300"/>
            <a:ext cx="7060045" cy="1295088"/>
          </a:xfrm>
          <a:prstGeom prst="rect">
            <a:avLst/>
          </a:prstGeom>
        </p:spPr>
        <p:txBody>
          <a:bodyPr lIns="0" tIns="0" rIns="0" bIns="0" rtlCol="0" anchor="t">
            <a:spAutoFit/>
          </a:bodyPr>
          <a:lstStyle/>
          <a:p>
            <a:pPr algn="l">
              <a:lnSpc>
                <a:spcPts val="10517"/>
              </a:lnSpc>
            </a:pPr>
            <a:r>
              <a:rPr lang="en-US" sz="7512" b="1" spc="-247">
                <a:solidFill>
                  <a:srgbClr val="000000"/>
                </a:solidFill>
                <a:latin typeface="Roboto Bold"/>
                <a:ea typeface="Roboto Bold"/>
                <a:cs typeface="Roboto Bold"/>
                <a:sym typeface="Roboto Bold"/>
              </a:rPr>
              <a:t>L’Équipe</a:t>
            </a:r>
          </a:p>
        </p:txBody>
      </p:sp>
      <p:sp>
        <p:nvSpPr>
          <p:cNvPr id="6" name="TextBox 6"/>
          <p:cNvSpPr txBox="1"/>
          <p:nvPr/>
        </p:nvSpPr>
        <p:spPr>
          <a:xfrm>
            <a:off x="1028700" y="2169800"/>
            <a:ext cx="7153843"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L'ÉNERGIE DE L'UNITÉ</a:t>
            </a:r>
          </a:p>
        </p:txBody>
      </p:sp>
      <p:grpSp>
        <p:nvGrpSpPr>
          <p:cNvPr id="7" name="Group 7"/>
          <p:cNvGrpSpPr/>
          <p:nvPr/>
        </p:nvGrpSpPr>
        <p:grpSpPr>
          <a:xfrm>
            <a:off x="17349683" y="9345065"/>
            <a:ext cx="423967" cy="427585"/>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9" name="TextBox 9"/>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8</a:t>
              </a:r>
            </a:p>
          </p:txBody>
        </p:sp>
      </p:grpSp>
      <p:grpSp>
        <p:nvGrpSpPr>
          <p:cNvPr id="10" name="Group 10"/>
          <p:cNvGrpSpPr/>
          <p:nvPr/>
        </p:nvGrpSpPr>
        <p:grpSpPr>
          <a:xfrm>
            <a:off x="1028700" y="5498207"/>
            <a:ext cx="7821990" cy="951864"/>
            <a:chOff x="0" y="0"/>
            <a:chExt cx="10429320" cy="1269152"/>
          </a:xfrm>
        </p:grpSpPr>
        <p:sp>
          <p:nvSpPr>
            <p:cNvPr id="11" name="TextBox 11"/>
            <p:cNvSpPr txBox="1"/>
            <p:nvPr/>
          </p:nvSpPr>
          <p:spPr>
            <a:xfrm>
              <a:off x="768011" y="-38100"/>
              <a:ext cx="9661309" cy="1307252"/>
            </a:xfrm>
            <a:prstGeom prst="rect">
              <a:avLst/>
            </a:prstGeom>
          </p:spPr>
          <p:txBody>
            <a:bodyPr lIns="0" tIns="0" rIns="0" bIns="0" rtlCol="0" anchor="t">
              <a:spAutoFit/>
            </a:bodyPr>
            <a:lstStyle/>
            <a:p>
              <a:pPr algn="l">
                <a:lnSpc>
                  <a:spcPts val="2660"/>
                </a:lnSpc>
              </a:pPr>
              <a:r>
                <a:rPr lang="en-US" sz="1900" b="1">
                  <a:solidFill>
                    <a:srgbClr val="000000"/>
                  </a:solidFill>
                  <a:latin typeface="Lato Bold"/>
                  <a:ea typeface="Lato Bold"/>
                  <a:cs typeface="Lato Bold"/>
                  <a:sym typeface="Lato Bold"/>
                </a:rPr>
                <a:t>Mettez en lumière une particularité, une force qui fait la différence au sein de votre équipe, comme une méthodologie ou une approche innovante.</a:t>
              </a:r>
            </a:p>
          </p:txBody>
        </p:sp>
        <p:sp>
          <p:nvSpPr>
            <p:cNvPr id="12" name="Freeform 12"/>
            <p:cNvSpPr/>
            <p:nvPr/>
          </p:nvSpPr>
          <p:spPr>
            <a:xfrm>
              <a:off x="0" y="389042"/>
              <a:ext cx="523424" cy="491067"/>
            </a:xfrm>
            <a:custGeom>
              <a:avLst/>
              <a:gdLst/>
              <a:ahLst/>
              <a:cxnLst/>
              <a:rect l="l" t="t" r="r" b="b"/>
              <a:pathLst>
                <a:path w="523424" h="491067">
                  <a:moveTo>
                    <a:pt x="0" y="0"/>
                  </a:moveTo>
                  <a:lnTo>
                    <a:pt x="523424" y="0"/>
                  </a:lnTo>
                  <a:lnTo>
                    <a:pt x="523424" y="491068"/>
                  </a:lnTo>
                  <a:lnTo>
                    <a:pt x="0" y="491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3" name="Group 13"/>
          <p:cNvGrpSpPr/>
          <p:nvPr/>
        </p:nvGrpSpPr>
        <p:grpSpPr>
          <a:xfrm>
            <a:off x="1028700" y="6902321"/>
            <a:ext cx="7821990" cy="951864"/>
            <a:chOff x="0" y="0"/>
            <a:chExt cx="10429320" cy="1269152"/>
          </a:xfrm>
        </p:grpSpPr>
        <p:sp>
          <p:nvSpPr>
            <p:cNvPr id="14" name="TextBox 14"/>
            <p:cNvSpPr txBox="1"/>
            <p:nvPr/>
          </p:nvSpPr>
          <p:spPr>
            <a:xfrm>
              <a:off x="768011" y="-38100"/>
              <a:ext cx="9661309" cy="1307252"/>
            </a:xfrm>
            <a:prstGeom prst="rect">
              <a:avLst/>
            </a:prstGeom>
          </p:spPr>
          <p:txBody>
            <a:bodyPr lIns="0" tIns="0" rIns="0" bIns="0" rtlCol="0" anchor="t">
              <a:spAutoFit/>
            </a:bodyPr>
            <a:lstStyle/>
            <a:p>
              <a:pPr algn="l">
                <a:lnSpc>
                  <a:spcPts val="2660"/>
                </a:lnSpc>
              </a:pPr>
              <a:r>
                <a:rPr lang="en-US" sz="1900" b="1">
                  <a:solidFill>
                    <a:srgbClr val="000000"/>
                  </a:solidFill>
                  <a:latin typeface="Lato Bold"/>
                  <a:ea typeface="Lato Bold"/>
                  <a:cs typeface="Lato Bold"/>
                  <a:sym typeface="Lato Bold"/>
                </a:rPr>
                <a:t>Mettez en lumière une particularité, une force qui fait la différence au sein de votre équipe, comme une méthodologie ou une approche innovante.</a:t>
              </a:r>
            </a:p>
          </p:txBody>
        </p:sp>
        <p:sp>
          <p:nvSpPr>
            <p:cNvPr id="15" name="Freeform 15"/>
            <p:cNvSpPr/>
            <p:nvPr/>
          </p:nvSpPr>
          <p:spPr>
            <a:xfrm>
              <a:off x="0" y="389042"/>
              <a:ext cx="523424" cy="491067"/>
            </a:xfrm>
            <a:custGeom>
              <a:avLst/>
              <a:gdLst/>
              <a:ahLst/>
              <a:cxnLst/>
              <a:rect l="l" t="t" r="r" b="b"/>
              <a:pathLst>
                <a:path w="523424" h="491067">
                  <a:moveTo>
                    <a:pt x="0" y="0"/>
                  </a:moveTo>
                  <a:lnTo>
                    <a:pt x="523424" y="0"/>
                  </a:lnTo>
                  <a:lnTo>
                    <a:pt x="523424" y="491068"/>
                  </a:lnTo>
                  <a:lnTo>
                    <a:pt x="0" y="491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16" name="Group 16"/>
          <p:cNvGrpSpPr/>
          <p:nvPr/>
        </p:nvGrpSpPr>
        <p:grpSpPr>
          <a:xfrm>
            <a:off x="1028700" y="8306436"/>
            <a:ext cx="7821990" cy="951864"/>
            <a:chOff x="0" y="0"/>
            <a:chExt cx="10429320" cy="1269152"/>
          </a:xfrm>
        </p:grpSpPr>
        <p:sp>
          <p:nvSpPr>
            <p:cNvPr id="17" name="TextBox 17"/>
            <p:cNvSpPr txBox="1"/>
            <p:nvPr/>
          </p:nvSpPr>
          <p:spPr>
            <a:xfrm>
              <a:off x="768011" y="-38100"/>
              <a:ext cx="9661309" cy="1307252"/>
            </a:xfrm>
            <a:prstGeom prst="rect">
              <a:avLst/>
            </a:prstGeom>
          </p:spPr>
          <p:txBody>
            <a:bodyPr lIns="0" tIns="0" rIns="0" bIns="0" rtlCol="0" anchor="t">
              <a:spAutoFit/>
            </a:bodyPr>
            <a:lstStyle/>
            <a:p>
              <a:pPr algn="l">
                <a:lnSpc>
                  <a:spcPts val="2660"/>
                </a:lnSpc>
              </a:pPr>
              <a:r>
                <a:rPr lang="en-US" sz="1900" b="1">
                  <a:solidFill>
                    <a:srgbClr val="000000"/>
                  </a:solidFill>
                  <a:latin typeface="Lato Bold"/>
                  <a:ea typeface="Lato Bold"/>
                  <a:cs typeface="Lato Bold"/>
                  <a:sym typeface="Lato Bold"/>
                </a:rPr>
                <a:t>Mettez en lumière une particularité, une force qui fait la différence au sein de votre équipe, comme une méthodologie ou une approche innovante.</a:t>
              </a:r>
            </a:p>
          </p:txBody>
        </p:sp>
        <p:sp>
          <p:nvSpPr>
            <p:cNvPr id="18" name="Freeform 18"/>
            <p:cNvSpPr/>
            <p:nvPr/>
          </p:nvSpPr>
          <p:spPr>
            <a:xfrm>
              <a:off x="0" y="389042"/>
              <a:ext cx="523424" cy="491067"/>
            </a:xfrm>
            <a:custGeom>
              <a:avLst/>
              <a:gdLst/>
              <a:ahLst/>
              <a:cxnLst/>
              <a:rect l="l" t="t" r="r" b="b"/>
              <a:pathLst>
                <a:path w="523424" h="491067">
                  <a:moveTo>
                    <a:pt x="0" y="0"/>
                  </a:moveTo>
                  <a:lnTo>
                    <a:pt x="523424" y="0"/>
                  </a:lnTo>
                  <a:lnTo>
                    <a:pt x="523424" y="491068"/>
                  </a:lnTo>
                  <a:lnTo>
                    <a:pt x="0" y="491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9" name="TextBox 19"/>
          <p:cNvSpPr txBox="1"/>
          <p:nvPr/>
        </p:nvSpPr>
        <p:spPr>
          <a:xfrm>
            <a:off x="1028700" y="3265548"/>
            <a:ext cx="7539292" cy="1656714"/>
          </a:xfrm>
          <a:prstGeom prst="rect">
            <a:avLst/>
          </a:prstGeom>
        </p:spPr>
        <p:txBody>
          <a:bodyPr lIns="0" tIns="0" rIns="0" bIns="0" rtlCol="0" anchor="t">
            <a:spAutoFit/>
          </a:bodyPr>
          <a:lstStyle/>
          <a:p>
            <a:pPr algn="l">
              <a:lnSpc>
                <a:spcPts val="2660"/>
              </a:lnSpc>
            </a:pPr>
            <a:r>
              <a:rPr lang="en-US" sz="1900" dirty="0">
                <a:solidFill>
                  <a:srgbClr val="000000"/>
                </a:solidFill>
                <a:latin typeface="Lato"/>
                <a:ea typeface="Lato"/>
                <a:cs typeface="Lato"/>
                <a:sym typeface="Lato"/>
              </a:rPr>
              <a:t>Dans </a:t>
            </a:r>
            <a:r>
              <a:rPr lang="en-US" sz="1900" dirty="0" err="1">
                <a:solidFill>
                  <a:srgbClr val="000000"/>
                </a:solidFill>
                <a:latin typeface="Lato"/>
                <a:ea typeface="Lato"/>
                <a:cs typeface="Lato"/>
                <a:sym typeface="Lato"/>
              </a:rPr>
              <a:t>cette</a:t>
            </a:r>
            <a:r>
              <a:rPr lang="en-US" sz="1900" dirty="0">
                <a:solidFill>
                  <a:srgbClr val="000000"/>
                </a:solidFill>
                <a:latin typeface="Lato"/>
                <a:ea typeface="Lato"/>
                <a:cs typeface="Lato"/>
                <a:sym typeface="Lato"/>
              </a:rPr>
              <a:t> section, </a:t>
            </a:r>
            <a:r>
              <a:rPr lang="en-US" sz="1900" dirty="0" err="1">
                <a:solidFill>
                  <a:srgbClr val="000000"/>
                </a:solidFill>
                <a:latin typeface="Lato"/>
                <a:ea typeface="Lato"/>
                <a:cs typeface="Lato"/>
                <a:sym typeface="Lato"/>
              </a:rPr>
              <a:t>présentez</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votre</a:t>
            </a:r>
            <a:r>
              <a:rPr lang="en-US" sz="1900" dirty="0">
                <a:solidFill>
                  <a:srgbClr val="000000"/>
                </a:solidFill>
                <a:latin typeface="Lato"/>
                <a:ea typeface="Lato"/>
                <a:cs typeface="Lato"/>
                <a:sym typeface="Lato"/>
              </a:rPr>
              <a:t> équipe et les </a:t>
            </a:r>
            <a:r>
              <a:rPr lang="en-US" sz="1900" dirty="0" err="1">
                <a:solidFill>
                  <a:srgbClr val="000000"/>
                </a:solidFill>
                <a:latin typeface="Lato"/>
                <a:ea typeface="Lato"/>
                <a:cs typeface="Lato"/>
                <a:sym typeface="Lato"/>
              </a:rPr>
              <a:t>membres</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clés</a:t>
            </a:r>
            <a:r>
              <a:rPr lang="en-US" sz="1900" dirty="0">
                <a:solidFill>
                  <a:srgbClr val="000000"/>
                </a:solidFill>
                <a:latin typeface="Lato"/>
                <a:ea typeface="Lato"/>
                <a:cs typeface="Lato"/>
                <a:sym typeface="Lato"/>
              </a:rPr>
              <a:t> qui </a:t>
            </a:r>
            <a:r>
              <a:rPr lang="en-US" sz="1900" dirty="0" err="1">
                <a:solidFill>
                  <a:srgbClr val="000000"/>
                </a:solidFill>
                <a:latin typeface="Lato"/>
                <a:ea typeface="Lato"/>
                <a:cs typeface="Lato"/>
                <a:sym typeface="Lato"/>
              </a:rPr>
              <a:t>contribuent</a:t>
            </a:r>
            <a:r>
              <a:rPr lang="en-US" sz="1900" dirty="0">
                <a:solidFill>
                  <a:srgbClr val="000000"/>
                </a:solidFill>
                <a:latin typeface="Lato"/>
                <a:ea typeface="Lato"/>
                <a:cs typeface="Lato"/>
                <a:sym typeface="Lato"/>
              </a:rPr>
              <a:t> à la </a:t>
            </a:r>
            <a:r>
              <a:rPr lang="en-US" sz="1900" dirty="0" err="1">
                <a:solidFill>
                  <a:srgbClr val="000000"/>
                </a:solidFill>
                <a:latin typeface="Lato"/>
                <a:ea typeface="Lato"/>
                <a:cs typeface="Lato"/>
                <a:sym typeface="Lato"/>
              </a:rPr>
              <a:t>réussite</a:t>
            </a:r>
            <a:r>
              <a:rPr lang="en-US" sz="1900" dirty="0">
                <a:solidFill>
                  <a:srgbClr val="000000"/>
                </a:solidFill>
                <a:latin typeface="Lato"/>
                <a:ea typeface="Lato"/>
                <a:cs typeface="Lato"/>
                <a:sym typeface="Lato"/>
              </a:rPr>
              <a:t> de </a:t>
            </a:r>
            <a:r>
              <a:rPr lang="en-US" sz="1900" dirty="0" err="1">
                <a:solidFill>
                  <a:srgbClr val="000000"/>
                </a:solidFill>
                <a:latin typeface="Lato"/>
                <a:ea typeface="Lato"/>
                <a:cs typeface="Lato"/>
                <a:sym typeface="Lato"/>
              </a:rPr>
              <a:t>votre</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entreprise</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Décrivez</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brièvement</a:t>
            </a:r>
            <a:r>
              <a:rPr lang="en-US" sz="1900" dirty="0">
                <a:solidFill>
                  <a:srgbClr val="000000"/>
                </a:solidFill>
                <a:latin typeface="Lato"/>
                <a:ea typeface="Lato"/>
                <a:cs typeface="Lato"/>
                <a:sym typeface="Lato"/>
              </a:rPr>
              <a:t> la </a:t>
            </a:r>
            <a:r>
              <a:rPr lang="en-US" sz="1900" dirty="0" err="1">
                <a:solidFill>
                  <a:srgbClr val="000000"/>
                </a:solidFill>
                <a:latin typeface="Lato"/>
                <a:ea typeface="Lato"/>
                <a:cs typeface="Lato"/>
                <a:sym typeface="Lato"/>
              </a:rPr>
              <a:t>dynamique</a:t>
            </a:r>
            <a:r>
              <a:rPr lang="en-US" sz="1900" dirty="0">
                <a:solidFill>
                  <a:srgbClr val="000000"/>
                </a:solidFill>
                <a:latin typeface="Lato"/>
                <a:ea typeface="Lato"/>
                <a:cs typeface="Lato"/>
                <a:sym typeface="Lato"/>
              </a:rPr>
              <a:t> de </a:t>
            </a:r>
            <a:r>
              <a:rPr lang="en-US" sz="1900" dirty="0" err="1">
                <a:solidFill>
                  <a:srgbClr val="000000"/>
                </a:solidFill>
                <a:latin typeface="Lato"/>
                <a:ea typeface="Lato"/>
                <a:cs typeface="Lato"/>
                <a:sym typeface="Lato"/>
              </a:rPr>
              <a:t>l'équipe</a:t>
            </a:r>
            <a:r>
              <a:rPr lang="en-US" sz="1900" dirty="0">
                <a:solidFill>
                  <a:srgbClr val="000000"/>
                </a:solidFill>
                <a:latin typeface="Lato"/>
                <a:ea typeface="Lato"/>
                <a:cs typeface="Lato"/>
                <a:sym typeface="Lato"/>
              </a:rPr>
              <a:t> et </a:t>
            </a:r>
            <a:r>
              <a:rPr lang="en-US" sz="1900" dirty="0" err="1">
                <a:solidFill>
                  <a:srgbClr val="000000"/>
                </a:solidFill>
                <a:latin typeface="Lato"/>
                <a:ea typeface="Lato"/>
                <a:cs typeface="Lato"/>
                <a:sym typeface="Lato"/>
              </a:rPr>
              <a:t>ce</a:t>
            </a:r>
            <a:r>
              <a:rPr lang="en-US" sz="1900" dirty="0">
                <a:solidFill>
                  <a:srgbClr val="000000"/>
                </a:solidFill>
                <a:latin typeface="Lato"/>
                <a:ea typeface="Lato"/>
                <a:cs typeface="Lato"/>
                <a:sym typeface="Lato"/>
              </a:rPr>
              <a:t> qui fait </a:t>
            </a:r>
            <a:r>
              <a:rPr lang="en-US" sz="1900" dirty="0" err="1">
                <a:solidFill>
                  <a:srgbClr val="000000"/>
                </a:solidFill>
                <a:latin typeface="Lato"/>
                <a:ea typeface="Lato"/>
                <a:cs typeface="Lato"/>
                <a:sym typeface="Lato"/>
              </a:rPr>
              <a:t>sa</a:t>
            </a:r>
            <a:r>
              <a:rPr lang="en-US" sz="1900" dirty="0">
                <a:solidFill>
                  <a:srgbClr val="000000"/>
                </a:solidFill>
                <a:latin typeface="Lato"/>
                <a:ea typeface="Lato"/>
                <a:cs typeface="Lato"/>
                <a:sym typeface="Lato"/>
              </a:rPr>
              <a:t> force : </a:t>
            </a:r>
            <a:r>
              <a:rPr lang="en-US" sz="1900" dirty="0" err="1">
                <a:solidFill>
                  <a:srgbClr val="000000"/>
                </a:solidFill>
                <a:latin typeface="Lato"/>
                <a:ea typeface="Lato"/>
                <a:cs typeface="Lato"/>
                <a:sym typeface="Lato"/>
              </a:rPr>
              <a:t>diversité</a:t>
            </a:r>
            <a:r>
              <a:rPr lang="en-US" sz="1900" dirty="0">
                <a:solidFill>
                  <a:srgbClr val="000000"/>
                </a:solidFill>
                <a:latin typeface="Lato"/>
                <a:ea typeface="Lato"/>
                <a:cs typeface="Lato"/>
                <a:sym typeface="Lato"/>
              </a:rPr>
              <a:t> des </a:t>
            </a:r>
            <a:r>
              <a:rPr lang="en-US" sz="1900" dirty="0" err="1">
                <a:solidFill>
                  <a:srgbClr val="000000"/>
                </a:solidFill>
                <a:latin typeface="Lato"/>
                <a:ea typeface="Lato"/>
                <a:cs typeface="Lato"/>
                <a:sym typeface="Lato"/>
              </a:rPr>
              <a:t>compétences</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complémentarité</a:t>
            </a:r>
            <a:r>
              <a:rPr lang="en-US" sz="1900" dirty="0">
                <a:solidFill>
                  <a:srgbClr val="000000"/>
                </a:solidFill>
                <a:latin typeface="Lato"/>
                <a:ea typeface="Lato"/>
                <a:cs typeface="Lato"/>
                <a:sym typeface="Lato"/>
              </a:rPr>
              <a:t> des </a:t>
            </a:r>
            <a:r>
              <a:rPr lang="en-US" sz="1900" dirty="0" err="1">
                <a:solidFill>
                  <a:srgbClr val="000000"/>
                </a:solidFill>
                <a:latin typeface="Lato"/>
                <a:ea typeface="Lato"/>
                <a:cs typeface="Lato"/>
                <a:sym typeface="Lato"/>
              </a:rPr>
              <a:t>rôles</a:t>
            </a:r>
            <a:r>
              <a:rPr lang="en-US" sz="1900" dirty="0">
                <a:solidFill>
                  <a:srgbClr val="000000"/>
                </a:solidFill>
                <a:latin typeface="Lato"/>
                <a:ea typeface="Lato"/>
                <a:cs typeface="Lato"/>
                <a:sym typeface="Lato"/>
              </a:rPr>
              <a:t>, et engagement </a:t>
            </a:r>
            <a:r>
              <a:rPr lang="en-US" sz="1900" dirty="0" err="1">
                <a:solidFill>
                  <a:srgbClr val="000000"/>
                </a:solidFill>
                <a:latin typeface="Lato"/>
                <a:ea typeface="Lato"/>
                <a:cs typeface="Lato"/>
                <a:sym typeface="Lato"/>
              </a:rPr>
              <a:t>commun</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vers</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vos</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objectifs</a:t>
            </a:r>
            <a:r>
              <a:rPr lang="en-US" sz="1900" dirty="0">
                <a:solidFill>
                  <a:srgbClr val="000000"/>
                </a:solidFill>
                <a:latin typeface="Lato"/>
                <a:ea typeface="Lato"/>
                <a:cs typeface="Lato"/>
                <a:sym typeface="Lato"/>
              </a:rPr>
              <a:t>.</a:t>
            </a:r>
          </a:p>
        </p:txBody>
      </p:sp>
      <p:grpSp>
        <p:nvGrpSpPr>
          <p:cNvPr id="20" name="Group 20"/>
          <p:cNvGrpSpPr/>
          <p:nvPr/>
        </p:nvGrpSpPr>
        <p:grpSpPr>
          <a:xfrm>
            <a:off x="9144000" y="1028700"/>
            <a:ext cx="8115300" cy="8229600"/>
            <a:chOff x="0" y="0"/>
            <a:chExt cx="1257272" cy="1274980"/>
          </a:xfrm>
        </p:grpSpPr>
        <p:sp>
          <p:nvSpPr>
            <p:cNvPr id="21" name="Freeform 21"/>
            <p:cNvSpPr/>
            <p:nvPr/>
          </p:nvSpPr>
          <p:spPr>
            <a:xfrm>
              <a:off x="0" y="0"/>
              <a:ext cx="1257272" cy="1274980"/>
            </a:xfrm>
            <a:custGeom>
              <a:avLst/>
              <a:gdLst/>
              <a:ahLst/>
              <a:cxnLst/>
              <a:rect l="l" t="t" r="r" b="b"/>
              <a:pathLst>
                <a:path w="1257272" h="1274980">
                  <a:moveTo>
                    <a:pt x="0" y="0"/>
                  </a:moveTo>
                  <a:lnTo>
                    <a:pt x="1257272" y="0"/>
                  </a:lnTo>
                  <a:lnTo>
                    <a:pt x="1257272" y="1274980"/>
                  </a:lnTo>
                  <a:lnTo>
                    <a:pt x="0" y="1274980"/>
                  </a:lnTo>
                  <a:close/>
                </a:path>
              </a:pathLst>
            </a:custGeom>
            <a:blipFill>
              <a:blip r:embed="rId4"/>
              <a:stretch>
                <a:fillRect l="-704" r="-704"/>
              </a:stretch>
            </a:blipFill>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831" y="5734163"/>
            <a:ext cx="18593271" cy="4705472"/>
            <a:chOff x="0" y="0"/>
            <a:chExt cx="5593783" cy="1415641"/>
          </a:xfrm>
        </p:grpSpPr>
        <p:sp>
          <p:nvSpPr>
            <p:cNvPr id="3" name="Freeform 3"/>
            <p:cNvSpPr/>
            <p:nvPr/>
          </p:nvSpPr>
          <p:spPr>
            <a:xfrm>
              <a:off x="0" y="0"/>
              <a:ext cx="5593783" cy="1415641"/>
            </a:xfrm>
            <a:custGeom>
              <a:avLst/>
              <a:gdLst/>
              <a:ahLst/>
              <a:cxnLst/>
              <a:rect l="l" t="t" r="r" b="b"/>
              <a:pathLst>
                <a:path w="5593783" h="1415641">
                  <a:moveTo>
                    <a:pt x="0" y="0"/>
                  </a:moveTo>
                  <a:lnTo>
                    <a:pt x="5593783" y="0"/>
                  </a:lnTo>
                  <a:lnTo>
                    <a:pt x="5593783" y="1415641"/>
                  </a:lnTo>
                  <a:lnTo>
                    <a:pt x="0" y="1415641"/>
                  </a:lnTo>
                  <a:close/>
                </a:path>
              </a:pathLst>
            </a:custGeom>
            <a:solidFill>
              <a:srgbClr val="EBE2D6"/>
            </a:solidFill>
          </p:spPr>
          <p:txBody>
            <a:bodyPr/>
            <a:lstStyle/>
            <a:p>
              <a:endParaRPr lang="en-US"/>
            </a:p>
          </p:txBody>
        </p:sp>
        <p:sp>
          <p:nvSpPr>
            <p:cNvPr id="4" name="TextBox 4"/>
            <p:cNvSpPr txBox="1"/>
            <p:nvPr/>
          </p:nvSpPr>
          <p:spPr>
            <a:xfrm>
              <a:off x="0" y="-38100"/>
              <a:ext cx="5593783" cy="145374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2435738"/>
            <a:ext cx="3020997" cy="4909424"/>
            <a:chOff x="0" y="0"/>
            <a:chExt cx="443742" cy="721125"/>
          </a:xfrm>
        </p:grpSpPr>
        <p:sp>
          <p:nvSpPr>
            <p:cNvPr id="6" name="Freeform 6"/>
            <p:cNvSpPr/>
            <p:nvPr/>
          </p:nvSpPr>
          <p:spPr>
            <a:xfrm>
              <a:off x="0" y="0"/>
              <a:ext cx="443742" cy="721125"/>
            </a:xfrm>
            <a:custGeom>
              <a:avLst/>
              <a:gdLst/>
              <a:ahLst/>
              <a:cxnLst/>
              <a:rect l="l" t="t" r="r" b="b"/>
              <a:pathLst>
                <a:path w="443742" h="721125">
                  <a:moveTo>
                    <a:pt x="0" y="0"/>
                  </a:moveTo>
                  <a:lnTo>
                    <a:pt x="443742" y="0"/>
                  </a:lnTo>
                  <a:lnTo>
                    <a:pt x="443742" y="721125"/>
                  </a:lnTo>
                  <a:lnTo>
                    <a:pt x="0" y="721125"/>
                  </a:lnTo>
                  <a:close/>
                </a:path>
              </a:pathLst>
            </a:custGeom>
            <a:blipFill>
              <a:blip r:embed="rId2"/>
              <a:stretch>
                <a:fillRect l="-4237" r="-4237"/>
              </a:stretch>
            </a:blipFill>
          </p:spPr>
          <p:txBody>
            <a:bodyPr/>
            <a:lstStyle/>
            <a:p>
              <a:endParaRPr lang="en-US"/>
            </a:p>
          </p:txBody>
        </p:sp>
      </p:grpSp>
      <p:grpSp>
        <p:nvGrpSpPr>
          <p:cNvPr id="7" name="Group 7"/>
          <p:cNvGrpSpPr/>
          <p:nvPr/>
        </p:nvGrpSpPr>
        <p:grpSpPr>
          <a:xfrm>
            <a:off x="5431099" y="2435738"/>
            <a:ext cx="3020997" cy="4909424"/>
            <a:chOff x="0" y="0"/>
            <a:chExt cx="443742" cy="721125"/>
          </a:xfrm>
        </p:grpSpPr>
        <p:sp>
          <p:nvSpPr>
            <p:cNvPr id="8" name="Freeform 8"/>
            <p:cNvSpPr/>
            <p:nvPr/>
          </p:nvSpPr>
          <p:spPr>
            <a:xfrm>
              <a:off x="0" y="0"/>
              <a:ext cx="443742" cy="721125"/>
            </a:xfrm>
            <a:custGeom>
              <a:avLst/>
              <a:gdLst/>
              <a:ahLst/>
              <a:cxnLst/>
              <a:rect l="l" t="t" r="r" b="b"/>
              <a:pathLst>
                <a:path w="443742" h="721125">
                  <a:moveTo>
                    <a:pt x="0" y="0"/>
                  </a:moveTo>
                  <a:lnTo>
                    <a:pt x="443742" y="0"/>
                  </a:lnTo>
                  <a:lnTo>
                    <a:pt x="443742" y="721125"/>
                  </a:lnTo>
                  <a:lnTo>
                    <a:pt x="0" y="721125"/>
                  </a:lnTo>
                  <a:close/>
                </a:path>
              </a:pathLst>
            </a:custGeom>
            <a:blipFill>
              <a:blip r:embed="rId3"/>
              <a:stretch>
                <a:fillRect l="-9839" t="-10534" r="-9839"/>
              </a:stretch>
            </a:blipFill>
          </p:spPr>
          <p:txBody>
            <a:bodyPr/>
            <a:lstStyle/>
            <a:p>
              <a:endParaRPr lang="en-US"/>
            </a:p>
          </p:txBody>
        </p:sp>
      </p:grpSp>
      <p:grpSp>
        <p:nvGrpSpPr>
          <p:cNvPr id="9" name="Group 9"/>
          <p:cNvGrpSpPr/>
          <p:nvPr/>
        </p:nvGrpSpPr>
        <p:grpSpPr>
          <a:xfrm>
            <a:off x="9833499" y="2435738"/>
            <a:ext cx="3020997" cy="4909424"/>
            <a:chOff x="0" y="0"/>
            <a:chExt cx="443742" cy="721125"/>
          </a:xfrm>
        </p:grpSpPr>
        <p:sp>
          <p:nvSpPr>
            <p:cNvPr id="10" name="Freeform 10"/>
            <p:cNvSpPr/>
            <p:nvPr/>
          </p:nvSpPr>
          <p:spPr>
            <a:xfrm>
              <a:off x="0" y="0"/>
              <a:ext cx="443742" cy="721125"/>
            </a:xfrm>
            <a:custGeom>
              <a:avLst/>
              <a:gdLst/>
              <a:ahLst/>
              <a:cxnLst/>
              <a:rect l="l" t="t" r="r" b="b"/>
              <a:pathLst>
                <a:path w="443742" h="721125">
                  <a:moveTo>
                    <a:pt x="0" y="0"/>
                  </a:moveTo>
                  <a:lnTo>
                    <a:pt x="443742" y="0"/>
                  </a:lnTo>
                  <a:lnTo>
                    <a:pt x="443742" y="721125"/>
                  </a:lnTo>
                  <a:lnTo>
                    <a:pt x="0" y="721125"/>
                  </a:lnTo>
                  <a:close/>
                </a:path>
              </a:pathLst>
            </a:custGeom>
            <a:blipFill>
              <a:blip r:embed="rId4"/>
              <a:stretch>
                <a:fillRect l="-4170" r="-4170"/>
              </a:stretch>
            </a:blipFill>
          </p:spPr>
          <p:txBody>
            <a:bodyPr/>
            <a:lstStyle/>
            <a:p>
              <a:endParaRPr lang="en-US"/>
            </a:p>
          </p:txBody>
        </p:sp>
      </p:grpSp>
      <p:grpSp>
        <p:nvGrpSpPr>
          <p:cNvPr id="11" name="Group 11"/>
          <p:cNvGrpSpPr/>
          <p:nvPr/>
        </p:nvGrpSpPr>
        <p:grpSpPr>
          <a:xfrm>
            <a:off x="14235898" y="2435738"/>
            <a:ext cx="3020997" cy="4909424"/>
            <a:chOff x="0" y="0"/>
            <a:chExt cx="443742" cy="721125"/>
          </a:xfrm>
        </p:grpSpPr>
        <p:sp>
          <p:nvSpPr>
            <p:cNvPr id="12" name="Freeform 12"/>
            <p:cNvSpPr/>
            <p:nvPr/>
          </p:nvSpPr>
          <p:spPr>
            <a:xfrm>
              <a:off x="0" y="0"/>
              <a:ext cx="443742" cy="721125"/>
            </a:xfrm>
            <a:custGeom>
              <a:avLst/>
              <a:gdLst/>
              <a:ahLst/>
              <a:cxnLst/>
              <a:rect l="l" t="t" r="r" b="b"/>
              <a:pathLst>
                <a:path w="443742" h="721125">
                  <a:moveTo>
                    <a:pt x="0" y="0"/>
                  </a:moveTo>
                  <a:lnTo>
                    <a:pt x="443742" y="0"/>
                  </a:lnTo>
                  <a:lnTo>
                    <a:pt x="443742" y="721125"/>
                  </a:lnTo>
                  <a:lnTo>
                    <a:pt x="0" y="721125"/>
                  </a:lnTo>
                  <a:close/>
                </a:path>
              </a:pathLst>
            </a:custGeom>
            <a:blipFill>
              <a:blip r:embed="rId5"/>
              <a:stretch>
                <a:fillRect l="-12465" t="-15385" r="-12465"/>
              </a:stretch>
            </a:blipFill>
          </p:spPr>
          <p:txBody>
            <a:bodyPr/>
            <a:lstStyle/>
            <a:p>
              <a:endParaRPr lang="en-US"/>
            </a:p>
          </p:txBody>
        </p:sp>
      </p:grpSp>
      <p:grpSp>
        <p:nvGrpSpPr>
          <p:cNvPr id="13" name="Group 13"/>
          <p:cNvGrpSpPr/>
          <p:nvPr/>
        </p:nvGrpSpPr>
        <p:grpSpPr>
          <a:xfrm>
            <a:off x="17349683" y="9345065"/>
            <a:ext cx="423967" cy="427585"/>
            <a:chOff x="0" y="0"/>
            <a:chExt cx="205716" cy="207472"/>
          </a:xfrm>
        </p:grpSpPr>
        <p:sp>
          <p:nvSpPr>
            <p:cNvPr id="14" name="Freeform 14"/>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5" name="TextBox 15"/>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9</a:t>
              </a:r>
            </a:p>
          </p:txBody>
        </p:sp>
      </p:grpSp>
      <p:sp>
        <p:nvSpPr>
          <p:cNvPr id="16" name="TextBox 16"/>
          <p:cNvSpPr txBox="1"/>
          <p:nvPr/>
        </p:nvSpPr>
        <p:spPr>
          <a:xfrm>
            <a:off x="1028700" y="7539987"/>
            <a:ext cx="7060045" cy="1295088"/>
          </a:xfrm>
          <a:prstGeom prst="rect">
            <a:avLst/>
          </a:prstGeom>
        </p:spPr>
        <p:txBody>
          <a:bodyPr lIns="0" tIns="0" rIns="0" bIns="0" rtlCol="0" anchor="t">
            <a:spAutoFit/>
          </a:bodyPr>
          <a:lstStyle/>
          <a:p>
            <a:pPr algn="l">
              <a:lnSpc>
                <a:spcPts val="10517"/>
              </a:lnSpc>
            </a:pPr>
            <a:r>
              <a:rPr lang="en-US" sz="7512" b="1" spc="-247">
                <a:solidFill>
                  <a:srgbClr val="000000"/>
                </a:solidFill>
                <a:latin typeface="Roboto Bold"/>
                <a:ea typeface="Roboto Bold"/>
                <a:cs typeface="Roboto Bold"/>
                <a:sym typeface="Roboto Bold"/>
              </a:rPr>
              <a:t>L’Équipe</a:t>
            </a:r>
          </a:p>
        </p:txBody>
      </p:sp>
      <p:sp>
        <p:nvSpPr>
          <p:cNvPr id="17" name="TextBox 17"/>
          <p:cNvSpPr txBox="1"/>
          <p:nvPr/>
        </p:nvSpPr>
        <p:spPr>
          <a:xfrm>
            <a:off x="1028700" y="8833487"/>
            <a:ext cx="7153843"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L'ÉNERGIE DE L'UNITÉ</a:t>
            </a:r>
          </a:p>
        </p:txBody>
      </p:sp>
      <p:sp>
        <p:nvSpPr>
          <p:cNvPr id="18" name="TextBox 18"/>
          <p:cNvSpPr txBox="1"/>
          <p:nvPr/>
        </p:nvSpPr>
        <p:spPr>
          <a:xfrm>
            <a:off x="1107091" y="1627010"/>
            <a:ext cx="2864215" cy="324450"/>
          </a:xfrm>
          <a:prstGeom prst="rect">
            <a:avLst/>
          </a:prstGeom>
        </p:spPr>
        <p:txBody>
          <a:bodyPr lIns="0" tIns="0" rIns="0" bIns="0" rtlCol="0" anchor="t">
            <a:spAutoFit/>
          </a:bodyPr>
          <a:lstStyle/>
          <a:p>
            <a:pPr algn="ctr">
              <a:lnSpc>
                <a:spcPts val="2591"/>
              </a:lnSpc>
            </a:pPr>
            <a:r>
              <a:rPr lang="en-US" sz="1851" b="1">
                <a:solidFill>
                  <a:srgbClr val="000000"/>
                </a:solidFill>
                <a:latin typeface="Poppins Bold"/>
                <a:ea typeface="Poppins Bold"/>
                <a:cs typeface="Poppins Bold"/>
                <a:sym typeface="Poppins Bold"/>
              </a:rPr>
              <a:t>ROMAIN DUPONT</a:t>
            </a:r>
          </a:p>
        </p:txBody>
      </p:sp>
      <p:sp>
        <p:nvSpPr>
          <p:cNvPr id="19" name="TextBox 19"/>
          <p:cNvSpPr txBox="1"/>
          <p:nvPr/>
        </p:nvSpPr>
        <p:spPr>
          <a:xfrm>
            <a:off x="1107091" y="2016038"/>
            <a:ext cx="2864215" cy="314925"/>
          </a:xfrm>
          <a:prstGeom prst="rect">
            <a:avLst/>
          </a:prstGeom>
        </p:spPr>
        <p:txBody>
          <a:bodyPr lIns="0" tIns="0" rIns="0" bIns="0" rtlCol="0" anchor="t">
            <a:spAutoFit/>
          </a:bodyPr>
          <a:lstStyle/>
          <a:p>
            <a:pPr algn="ctr">
              <a:lnSpc>
                <a:spcPts val="2591"/>
              </a:lnSpc>
            </a:pPr>
            <a:r>
              <a:rPr lang="en-US" sz="1851">
                <a:solidFill>
                  <a:srgbClr val="000000"/>
                </a:solidFill>
                <a:latin typeface="Lato"/>
                <a:ea typeface="Lato"/>
                <a:cs typeface="Lato"/>
                <a:sym typeface="Lato"/>
              </a:rPr>
              <a:t>FONDATEUR / CEO</a:t>
            </a:r>
          </a:p>
        </p:txBody>
      </p:sp>
      <p:sp>
        <p:nvSpPr>
          <p:cNvPr id="20" name="TextBox 20"/>
          <p:cNvSpPr txBox="1"/>
          <p:nvPr/>
        </p:nvSpPr>
        <p:spPr>
          <a:xfrm>
            <a:off x="5509490" y="1627010"/>
            <a:ext cx="2864215" cy="324450"/>
          </a:xfrm>
          <a:prstGeom prst="rect">
            <a:avLst/>
          </a:prstGeom>
        </p:spPr>
        <p:txBody>
          <a:bodyPr lIns="0" tIns="0" rIns="0" bIns="0" rtlCol="0" anchor="t">
            <a:spAutoFit/>
          </a:bodyPr>
          <a:lstStyle/>
          <a:p>
            <a:pPr algn="ctr">
              <a:lnSpc>
                <a:spcPts val="2591"/>
              </a:lnSpc>
            </a:pPr>
            <a:r>
              <a:rPr lang="en-US" sz="1851" b="1">
                <a:solidFill>
                  <a:srgbClr val="000000"/>
                </a:solidFill>
                <a:latin typeface="Poppins Bold"/>
                <a:ea typeface="Poppins Bold"/>
                <a:cs typeface="Poppins Bold"/>
                <a:sym typeface="Poppins Bold"/>
              </a:rPr>
              <a:t>THÉO FAURE</a:t>
            </a:r>
          </a:p>
        </p:txBody>
      </p:sp>
      <p:sp>
        <p:nvSpPr>
          <p:cNvPr id="21" name="TextBox 21"/>
          <p:cNvSpPr txBox="1"/>
          <p:nvPr/>
        </p:nvSpPr>
        <p:spPr>
          <a:xfrm>
            <a:off x="5509490" y="2016038"/>
            <a:ext cx="2864215" cy="314925"/>
          </a:xfrm>
          <a:prstGeom prst="rect">
            <a:avLst/>
          </a:prstGeom>
        </p:spPr>
        <p:txBody>
          <a:bodyPr lIns="0" tIns="0" rIns="0" bIns="0" rtlCol="0" anchor="t">
            <a:spAutoFit/>
          </a:bodyPr>
          <a:lstStyle/>
          <a:p>
            <a:pPr algn="ctr">
              <a:lnSpc>
                <a:spcPts val="2591"/>
              </a:lnSpc>
            </a:pPr>
            <a:r>
              <a:rPr lang="en-US" sz="1851">
                <a:solidFill>
                  <a:srgbClr val="000000"/>
                </a:solidFill>
                <a:latin typeface="Lato"/>
                <a:ea typeface="Lato"/>
                <a:cs typeface="Lato"/>
                <a:sym typeface="Lato"/>
              </a:rPr>
              <a:t>ASSOCIÉ / COO</a:t>
            </a:r>
          </a:p>
        </p:txBody>
      </p:sp>
      <p:sp>
        <p:nvSpPr>
          <p:cNvPr id="22" name="TextBox 22"/>
          <p:cNvSpPr txBox="1"/>
          <p:nvPr/>
        </p:nvSpPr>
        <p:spPr>
          <a:xfrm>
            <a:off x="9911890" y="1627010"/>
            <a:ext cx="2864215" cy="324450"/>
          </a:xfrm>
          <a:prstGeom prst="rect">
            <a:avLst/>
          </a:prstGeom>
        </p:spPr>
        <p:txBody>
          <a:bodyPr lIns="0" tIns="0" rIns="0" bIns="0" rtlCol="0" anchor="t">
            <a:spAutoFit/>
          </a:bodyPr>
          <a:lstStyle/>
          <a:p>
            <a:pPr algn="ctr">
              <a:lnSpc>
                <a:spcPts val="2591"/>
              </a:lnSpc>
            </a:pPr>
            <a:r>
              <a:rPr lang="en-US" sz="1851" b="1">
                <a:solidFill>
                  <a:srgbClr val="000000"/>
                </a:solidFill>
                <a:latin typeface="Poppins Bold"/>
                <a:ea typeface="Poppins Bold"/>
                <a:cs typeface="Poppins Bold"/>
                <a:sym typeface="Poppins Bold"/>
              </a:rPr>
              <a:t>CÉLIA NAUDIN</a:t>
            </a:r>
          </a:p>
        </p:txBody>
      </p:sp>
      <p:sp>
        <p:nvSpPr>
          <p:cNvPr id="23" name="TextBox 23"/>
          <p:cNvSpPr txBox="1"/>
          <p:nvPr/>
        </p:nvSpPr>
        <p:spPr>
          <a:xfrm>
            <a:off x="9911890" y="2016038"/>
            <a:ext cx="2864215" cy="314925"/>
          </a:xfrm>
          <a:prstGeom prst="rect">
            <a:avLst/>
          </a:prstGeom>
        </p:spPr>
        <p:txBody>
          <a:bodyPr lIns="0" tIns="0" rIns="0" bIns="0" rtlCol="0" anchor="t">
            <a:spAutoFit/>
          </a:bodyPr>
          <a:lstStyle/>
          <a:p>
            <a:pPr algn="ctr">
              <a:lnSpc>
                <a:spcPts val="2591"/>
              </a:lnSpc>
            </a:pPr>
            <a:r>
              <a:rPr lang="en-US" sz="1851">
                <a:solidFill>
                  <a:srgbClr val="000000"/>
                </a:solidFill>
                <a:latin typeface="Lato"/>
                <a:ea typeface="Lato"/>
                <a:cs typeface="Lato"/>
                <a:sym typeface="Lato"/>
              </a:rPr>
              <a:t>ASSOCIÉE / CMO</a:t>
            </a:r>
          </a:p>
        </p:txBody>
      </p:sp>
      <p:sp>
        <p:nvSpPr>
          <p:cNvPr id="24" name="TextBox 24"/>
          <p:cNvSpPr txBox="1"/>
          <p:nvPr/>
        </p:nvSpPr>
        <p:spPr>
          <a:xfrm>
            <a:off x="14314289" y="1627010"/>
            <a:ext cx="2864215" cy="324450"/>
          </a:xfrm>
          <a:prstGeom prst="rect">
            <a:avLst/>
          </a:prstGeom>
        </p:spPr>
        <p:txBody>
          <a:bodyPr lIns="0" tIns="0" rIns="0" bIns="0" rtlCol="0" anchor="t">
            <a:spAutoFit/>
          </a:bodyPr>
          <a:lstStyle/>
          <a:p>
            <a:pPr algn="ctr">
              <a:lnSpc>
                <a:spcPts val="2591"/>
              </a:lnSpc>
            </a:pPr>
            <a:r>
              <a:rPr lang="en-US" sz="1851" b="1">
                <a:solidFill>
                  <a:srgbClr val="000000"/>
                </a:solidFill>
                <a:latin typeface="Poppins Bold"/>
                <a:ea typeface="Poppins Bold"/>
                <a:cs typeface="Poppins Bold"/>
                <a:sym typeface="Poppins Bold"/>
              </a:rPr>
              <a:t>LOU HUET</a:t>
            </a:r>
          </a:p>
        </p:txBody>
      </p:sp>
      <p:sp>
        <p:nvSpPr>
          <p:cNvPr id="25" name="TextBox 25"/>
          <p:cNvSpPr txBox="1"/>
          <p:nvPr/>
        </p:nvSpPr>
        <p:spPr>
          <a:xfrm>
            <a:off x="14314289" y="2016038"/>
            <a:ext cx="2864215" cy="314925"/>
          </a:xfrm>
          <a:prstGeom prst="rect">
            <a:avLst/>
          </a:prstGeom>
        </p:spPr>
        <p:txBody>
          <a:bodyPr lIns="0" tIns="0" rIns="0" bIns="0" rtlCol="0" anchor="t">
            <a:spAutoFit/>
          </a:bodyPr>
          <a:lstStyle/>
          <a:p>
            <a:pPr algn="ctr">
              <a:lnSpc>
                <a:spcPts val="2591"/>
              </a:lnSpc>
            </a:pPr>
            <a:r>
              <a:rPr lang="en-US" sz="1851">
                <a:solidFill>
                  <a:srgbClr val="000000"/>
                </a:solidFill>
                <a:latin typeface="Lato"/>
                <a:ea typeface="Lato"/>
                <a:cs typeface="Lato"/>
                <a:sym typeface="Lato"/>
              </a:rPr>
              <a:t>ASSOCIÉE / COO</a:t>
            </a:r>
          </a:p>
        </p:txBody>
      </p:sp>
      <p:sp>
        <p:nvSpPr>
          <p:cNvPr id="26" name="TextBox 26"/>
          <p:cNvSpPr txBox="1"/>
          <p:nvPr/>
        </p:nvSpPr>
        <p:spPr>
          <a:xfrm>
            <a:off x="12683312" y="8126742"/>
            <a:ext cx="4573583" cy="1054099"/>
          </a:xfrm>
          <a:prstGeom prst="rect">
            <a:avLst/>
          </a:prstGeom>
        </p:spPr>
        <p:txBody>
          <a:bodyPr lIns="0" tIns="0" rIns="0" bIns="0" rtlCol="0" anchor="t">
            <a:spAutoFit/>
          </a:bodyPr>
          <a:lstStyle/>
          <a:p>
            <a:pPr algn="r">
              <a:lnSpc>
                <a:spcPts val="2800"/>
              </a:lnSpc>
            </a:pPr>
            <a:r>
              <a:rPr lang="en-US" sz="2000">
                <a:solidFill>
                  <a:srgbClr val="000000"/>
                </a:solidFill>
                <a:latin typeface="Lato"/>
                <a:ea typeface="Lato"/>
                <a:cs typeface="Lato"/>
                <a:sym typeface="Lato"/>
              </a:rPr>
              <a:t>L'Énergie de l'Unité.</a:t>
            </a:r>
          </a:p>
          <a:p>
            <a:pPr algn="r">
              <a:lnSpc>
                <a:spcPts val="2800"/>
              </a:lnSpc>
            </a:pPr>
            <a:r>
              <a:rPr lang="en-US" sz="2000">
                <a:solidFill>
                  <a:srgbClr val="000000"/>
                </a:solidFill>
                <a:latin typeface="Lato"/>
                <a:ea typeface="Lato"/>
                <a:cs typeface="Lato"/>
                <a:sym typeface="Lato"/>
              </a:rPr>
              <a:t>Unis pour réussir : la synergie qui propulsera notre projet vers l'avant.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22315" y="-152636"/>
            <a:ext cx="4918321" cy="4874783"/>
            <a:chOff x="0" y="0"/>
            <a:chExt cx="1479676" cy="1466578"/>
          </a:xfrm>
        </p:grpSpPr>
        <p:sp>
          <p:nvSpPr>
            <p:cNvPr id="3" name="Freeform 3"/>
            <p:cNvSpPr/>
            <p:nvPr/>
          </p:nvSpPr>
          <p:spPr>
            <a:xfrm>
              <a:off x="0" y="0"/>
              <a:ext cx="1479676" cy="1466578"/>
            </a:xfrm>
            <a:custGeom>
              <a:avLst/>
              <a:gdLst/>
              <a:ahLst/>
              <a:cxnLst/>
              <a:rect l="l" t="t" r="r" b="b"/>
              <a:pathLst>
                <a:path w="1479676" h="1466578">
                  <a:moveTo>
                    <a:pt x="0" y="0"/>
                  </a:moveTo>
                  <a:lnTo>
                    <a:pt x="1479676" y="0"/>
                  </a:lnTo>
                  <a:lnTo>
                    <a:pt x="1479676" y="1466578"/>
                  </a:lnTo>
                  <a:lnTo>
                    <a:pt x="0" y="1466578"/>
                  </a:lnTo>
                  <a:close/>
                </a:path>
              </a:pathLst>
            </a:custGeom>
            <a:solidFill>
              <a:srgbClr val="202020"/>
            </a:solidFill>
          </p:spPr>
          <p:txBody>
            <a:bodyPr/>
            <a:lstStyle/>
            <a:p>
              <a:endParaRPr lang="en-US"/>
            </a:p>
          </p:txBody>
        </p:sp>
        <p:sp>
          <p:nvSpPr>
            <p:cNvPr id="4" name="TextBox 4"/>
            <p:cNvSpPr txBox="1"/>
            <p:nvPr/>
          </p:nvSpPr>
          <p:spPr>
            <a:xfrm>
              <a:off x="0" y="-38100"/>
              <a:ext cx="1479676" cy="150467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888453" y="1028700"/>
            <a:ext cx="12370847" cy="8743950"/>
            <a:chOff x="0" y="0"/>
            <a:chExt cx="4233113" cy="2992045"/>
          </a:xfrm>
        </p:grpSpPr>
        <p:sp>
          <p:nvSpPr>
            <p:cNvPr id="6" name="Freeform 6"/>
            <p:cNvSpPr/>
            <p:nvPr/>
          </p:nvSpPr>
          <p:spPr>
            <a:xfrm>
              <a:off x="0" y="0"/>
              <a:ext cx="4233113" cy="2992045"/>
            </a:xfrm>
            <a:custGeom>
              <a:avLst/>
              <a:gdLst/>
              <a:ahLst/>
              <a:cxnLst/>
              <a:rect l="l" t="t" r="r" b="b"/>
              <a:pathLst>
                <a:path w="4233113" h="2992045">
                  <a:moveTo>
                    <a:pt x="3129" y="0"/>
                  </a:moveTo>
                  <a:lnTo>
                    <a:pt x="4229984" y="0"/>
                  </a:lnTo>
                  <a:cubicBezTo>
                    <a:pt x="4231712" y="0"/>
                    <a:pt x="4233113" y="1401"/>
                    <a:pt x="4233113" y="3129"/>
                  </a:cubicBezTo>
                  <a:lnTo>
                    <a:pt x="4233113" y="2988916"/>
                  </a:lnTo>
                  <a:cubicBezTo>
                    <a:pt x="4233113" y="2989745"/>
                    <a:pt x="4232783" y="2990541"/>
                    <a:pt x="4232196" y="2991128"/>
                  </a:cubicBezTo>
                  <a:cubicBezTo>
                    <a:pt x="4231610" y="2991715"/>
                    <a:pt x="4230814" y="2992045"/>
                    <a:pt x="4229984" y="2992045"/>
                  </a:cubicBezTo>
                  <a:lnTo>
                    <a:pt x="3129" y="2992045"/>
                  </a:lnTo>
                  <a:cubicBezTo>
                    <a:pt x="2299" y="2992045"/>
                    <a:pt x="1503" y="2991715"/>
                    <a:pt x="916" y="2991128"/>
                  </a:cubicBezTo>
                  <a:cubicBezTo>
                    <a:pt x="330" y="2990541"/>
                    <a:pt x="0" y="2989745"/>
                    <a:pt x="0" y="2988916"/>
                  </a:cubicBezTo>
                  <a:lnTo>
                    <a:pt x="0" y="3129"/>
                  </a:lnTo>
                  <a:cubicBezTo>
                    <a:pt x="0" y="2299"/>
                    <a:pt x="330" y="1503"/>
                    <a:pt x="916" y="916"/>
                  </a:cubicBezTo>
                  <a:cubicBezTo>
                    <a:pt x="1503" y="330"/>
                    <a:pt x="2299" y="0"/>
                    <a:pt x="3129" y="0"/>
                  </a:cubicBezTo>
                  <a:close/>
                </a:path>
              </a:pathLst>
            </a:custGeom>
            <a:solidFill>
              <a:srgbClr val="EBE2D6"/>
            </a:solidFill>
          </p:spPr>
          <p:txBody>
            <a:bodyPr/>
            <a:lstStyle/>
            <a:p>
              <a:endParaRPr lang="en-US"/>
            </a:p>
          </p:txBody>
        </p:sp>
        <p:sp>
          <p:nvSpPr>
            <p:cNvPr id="7" name="TextBox 7"/>
            <p:cNvSpPr txBox="1"/>
            <p:nvPr/>
          </p:nvSpPr>
          <p:spPr>
            <a:xfrm>
              <a:off x="0" y="-38100"/>
              <a:ext cx="4233113" cy="303014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0831" y="3748285"/>
            <a:ext cx="7295789" cy="6669545"/>
            <a:chOff x="0" y="0"/>
            <a:chExt cx="1299921" cy="1188340"/>
          </a:xfrm>
        </p:grpSpPr>
        <p:sp>
          <p:nvSpPr>
            <p:cNvPr id="9" name="Freeform 9"/>
            <p:cNvSpPr/>
            <p:nvPr/>
          </p:nvSpPr>
          <p:spPr>
            <a:xfrm>
              <a:off x="0" y="0"/>
              <a:ext cx="1299921" cy="1188340"/>
            </a:xfrm>
            <a:custGeom>
              <a:avLst/>
              <a:gdLst/>
              <a:ahLst/>
              <a:cxnLst/>
              <a:rect l="l" t="t" r="r" b="b"/>
              <a:pathLst>
                <a:path w="1299921" h="1188340">
                  <a:moveTo>
                    <a:pt x="5306" y="0"/>
                  </a:moveTo>
                  <a:lnTo>
                    <a:pt x="1294615" y="0"/>
                  </a:lnTo>
                  <a:cubicBezTo>
                    <a:pt x="1297545" y="0"/>
                    <a:pt x="1299921" y="2375"/>
                    <a:pt x="1299921" y="5306"/>
                  </a:cubicBezTo>
                  <a:lnTo>
                    <a:pt x="1299921" y="1183034"/>
                  </a:lnTo>
                  <a:cubicBezTo>
                    <a:pt x="1299921" y="1184442"/>
                    <a:pt x="1299362" y="1185791"/>
                    <a:pt x="1298367" y="1186786"/>
                  </a:cubicBezTo>
                  <a:cubicBezTo>
                    <a:pt x="1297371" y="1187781"/>
                    <a:pt x="1296022" y="1188340"/>
                    <a:pt x="1294615" y="1188340"/>
                  </a:cubicBezTo>
                  <a:lnTo>
                    <a:pt x="5306" y="1188340"/>
                  </a:lnTo>
                  <a:cubicBezTo>
                    <a:pt x="2375" y="1188340"/>
                    <a:pt x="0" y="1185965"/>
                    <a:pt x="0" y="1183034"/>
                  </a:cubicBezTo>
                  <a:lnTo>
                    <a:pt x="0" y="5306"/>
                  </a:lnTo>
                  <a:cubicBezTo>
                    <a:pt x="0" y="2375"/>
                    <a:pt x="2375" y="0"/>
                    <a:pt x="5306" y="0"/>
                  </a:cubicBezTo>
                  <a:close/>
                </a:path>
              </a:pathLst>
            </a:custGeom>
            <a:blipFill>
              <a:blip r:embed="rId2"/>
              <a:stretch>
                <a:fillRect l="-18605" r="-18605"/>
              </a:stretch>
            </a:blipFill>
          </p:spPr>
          <p:txBody>
            <a:bodyPr/>
            <a:lstStyle/>
            <a:p>
              <a:endParaRPr lang="en-US"/>
            </a:p>
          </p:txBody>
        </p:sp>
      </p:grpSp>
      <p:grpSp>
        <p:nvGrpSpPr>
          <p:cNvPr id="10" name="Group 10"/>
          <p:cNvGrpSpPr/>
          <p:nvPr/>
        </p:nvGrpSpPr>
        <p:grpSpPr>
          <a:xfrm>
            <a:off x="17349683" y="9345065"/>
            <a:ext cx="423967" cy="427585"/>
            <a:chOff x="0" y="0"/>
            <a:chExt cx="205716" cy="207472"/>
          </a:xfrm>
        </p:grpSpPr>
        <p:sp>
          <p:nvSpPr>
            <p:cNvPr id="11" name="Freeform 11"/>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2" name="TextBox 12"/>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10</a:t>
              </a:r>
            </a:p>
          </p:txBody>
        </p:sp>
      </p:grpSp>
      <p:sp>
        <p:nvSpPr>
          <p:cNvPr id="13" name="TextBox 13"/>
          <p:cNvSpPr txBox="1"/>
          <p:nvPr/>
        </p:nvSpPr>
        <p:spPr>
          <a:xfrm>
            <a:off x="11803742" y="6810375"/>
            <a:ext cx="3777375" cy="1758949"/>
          </a:xfrm>
          <a:prstGeom prst="rect">
            <a:avLst/>
          </a:prstGeom>
        </p:spPr>
        <p:txBody>
          <a:bodyPr lIns="0" tIns="0" rIns="0" bIns="0" rtlCol="0" anchor="t">
            <a:spAutoFit/>
          </a:bodyPr>
          <a:lstStyle/>
          <a:p>
            <a:pPr algn="r">
              <a:lnSpc>
                <a:spcPts val="2800"/>
              </a:lnSpc>
            </a:pPr>
            <a:r>
              <a:rPr lang="en-US" sz="2000" dirty="0">
                <a:solidFill>
                  <a:srgbClr val="000000"/>
                </a:solidFill>
                <a:latin typeface="Lato"/>
                <a:ea typeface="Lato"/>
                <a:cs typeface="Lato"/>
                <a:sym typeface="Lato"/>
              </a:rPr>
              <a:t>Notre engagement </a:t>
            </a:r>
            <a:r>
              <a:rPr lang="en-US" sz="2000" dirty="0" err="1">
                <a:solidFill>
                  <a:srgbClr val="000000"/>
                </a:solidFill>
                <a:latin typeface="Lato"/>
                <a:ea typeface="Lato"/>
                <a:cs typeface="Lato"/>
                <a:sym typeface="Lato"/>
              </a:rPr>
              <a:t>envers</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l'intégrité</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va</a:t>
            </a:r>
            <a:r>
              <a:rPr lang="en-US" sz="2000" dirty="0">
                <a:solidFill>
                  <a:srgbClr val="000000"/>
                </a:solidFill>
                <a:latin typeface="Lato"/>
                <a:ea typeface="Lato"/>
                <a:cs typeface="Lato"/>
                <a:sym typeface="Lato"/>
              </a:rPr>
              <a:t> au-</a:t>
            </a:r>
            <a:r>
              <a:rPr lang="en-US" sz="2000" dirty="0" err="1">
                <a:solidFill>
                  <a:srgbClr val="000000"/>
                </a:solidFill>
                <a:latin typeface="Lato"/>
                <a:ea typeface="Lato"/>
                <a:cs typeface="Lato"/>
                <a:sym typeface="Lato"/>
              </a:rPr>
              <a:t>delà</a:t>
            </a:r>
            <a:r>
              <a:rPr lang="en-US" sz="2000" dirty="0">
                <a:solidFill>
                  <a:srgbClr val="000000"/>
                </a:solidFill>
                <a:latin typeface="Lato"/>
                <a:ea typeface="Lato"/>
                <a:cs typeface="Lato"/>
                <a:sym typeface="Lato"/>
              </a:rPr>
              <a:t> des mots, il se </a:t>
            </a:r>
            <a:r>
              <a:rPr lang="en-US" sz="2000" dirty="0" err="1">
                <a:solidFill>
                  <a:srgbClr val="000000"/>
                </a:solidFill>
                <a:latin typeface="Lato"/>
                <a:ea typeface="Lato"/>
                <a:cs typeface="Lato"/>
                <a:sym typeface="Lato"/>
              </a:rPr>
              <a:t>reflète</a:t>
            </a:r>
            <a:r>
              <a:rPr lang="en-US" sz="2000" dirty="0">
                <a:solidFill>
                  <a:srgbClr val="000000"/>
                </a:solidFill>
                <a:latin typeface="Lato"/>
                <a:ea typeface="Lato"/>
                <a:cs typeface="Lato"/>
                <a:sym typeface="Lato"/>
              </a:rPr>
              <a:t> dans </a:t>
            </a:r>
            <a:r>
              <a:rPr lang="en-US" sz="2000" dirty="0" err="1">
                <a:solidFill>
                  <a:srgbClr val="000000"/>
                </a:solidFill>
                <a:latin typeface="Lato"/>
                <a:ea typeface="Lato"/>
                <a:cs typeface="Lato"/>
                <a:sym typeface="Lato"/>
              </a:rPr>
              <a:t>chaque</a:t>
            </a:r>
            <a:r>
              <a:rPr lang="en-US" sz="2000" dirty="0">
                <a:solidFill>
                  <a:srgbClr val="000000"/>
                </a:solidFill>
                <a:latin typeface="Lato"/>
                <a:ea typeface="Lato"/>
                <a:cs typeface="Lato"/>
                <a:sym typeface="Lato"/>
              </a:rPr>
              <a:t> action, </a:t>
            </a:r>
            <a:r>
              <a:rPr lang="en-US" sz="2000" dirty="0" err="1">
                <a:solidFill>
                  <a:srgbClr val="000000"/>
                </a:solidFill>
                <a:latin typeface="Lato"/>
                <a:ea typeface="Lato"/>
                <a:cs typeface="Lato"/>
                <a:sym typeface="Lato"/>
              </a:rPr>
              <a:t>créant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ainsi</a:t>
            </a:r>
            <a:r>
              <a:rPr lang="en-US" sz="2000" dirty="0">
                <a:solidFill>
                  <a:srgbClr val="000000"/>
                </a:solidFill>
                <a:latin typeface="Lato"/>
                <a:ea typeface="Lato"/>
                <a:cs typeface="Lato"/>
                <a:sym typeface="Lato"/>
              </a:rPr>
              <a:t> un </a:t>
            </a:r>
            <a:r>
              <a:rPr lang="en-US" sz="2000" dirty="0" err="1">
                <a:solidFill>
                  <a:srgbClr val="000000"/>
                </a:solidFill>
                <a:latin typeface="Lato"/>
                <a:ea typeface="Lato"/>
                <a:cs typeface="Lato"/>
                <a:sym typeface="Lato"/>
              </a:rPr>
              <a:t>environnement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fondé</a:t>
            </a:r>
            <a:r>
              <a:rPr lang="en-US" sz="2000" dirty="0">
                <a:solidFill>
                  <a:srgbClr val="000000"/>
                </a:solidFill>
                <a:latin typeface="Lato"/>
                <a:ea typeface="Lato"/>
                <a:cs typeface="Lato"/>
                <a:sym typeface="Lato"/>
              </a:rPr>
              <a:t> sur la </a:t>
            </a:r>
            <a:r>
              <a:rPr lang="en-US" sz="2000" dirty="0" err="1">
                <a:solidFill>
                  <a:srgbClr val="000000"/>
                </a:solidFill>
                <a:latin typeface="Lato"/>
                <a:ea typeface="Lato"/>
                <a:cs typeface="Lato"/>
                <a:sym typeface="Lato"/>
              </a:rPr>
              <a:t>confiance</a:t>
            </a:r>
            <a:r>
              <a:rPr lang="en-US" sz="2000" dirty="0">
                <a:solidFill>
                  <a:srgbClr val="000000"/>
                </a:solidFill>
                <a:latin typeface="Lato"/>
                <a:ea typeface="Lato"/>
                <a:cs typeface="Lato"/>
                <a:sym typeface="Lato"/>
              </a:rPr>
              <a:t>.</a:t>
            </a:r>
          </a:p>
        </p:txBody>
      </p:sp>
      <p:sp>
        <p:nvSpPr>
          <p:cNvPr id="14" name="TextBox 14"/>
          <p:cNvSpPr txBox="1"/>
          <p:nvPr/>
        </p:nvSpPr>
        <p:spPr>
          <a:xfrm>
            <a:off x="8027798" y="2427749"/>
            <a:ext cx="7553319" cy="3901675"/>
          </a:xfrm>
          <a:prstGeom prst="rect">
            <a:avLst/>
          </a:prstGeom>
        </p:spPr>
        <p:txBody>
          <a:bodyPr lIns="0" tIns="0" rIns="0" bIns="0" rtlCol="0" anchor="t">
            <a:spAutoFit/>
          </a:bodyPr>
          <a:lstStyle/>
          <a:p>
            <a:pPr algn="r">
              <a:lnSpc>
                <a:spcPts val="6102"/>
              </a:lnSpc>
            </a:pPr>
            <a:r>
              <a:rPr lang="en-US" sz="5812" b="1" dirty="0">
                <a:solidFill>
                  <a:srgbClr val="000000"/>
                </a:solidFill>
                <a:latin typeface="Roboto Bold"/>
                <a:ea typeface="Roboto Bold"/>
                <a:cs typeface="Roboto Bold"/>
                <a:sym typeface="Roboto Bold"/>
              </a:rPr>
              <a:t>“Agir de manière </a:t>
            </a:r>
            <a:r>
              <a:rPr lang="en-US" sz="5812" b="1" dirty="0" err="1">
                <a:solidFill>
                  <a:srgbClr val="000000"/>
                </a:solidFill>
                <a:latin typeface="Roboto Bold"/>
                <a:ea typeface="Roboto Bold"/>
                <a:cs typeface="Roboto Bold"/>
                <a:sym typeface="Roboto Bold"/>
              </a:rPr>
              <a:t>éthique</a:t>
            </a:r>
            <a:r>
              <a:rPr lang="en-US" sz="5812" b="1" dirty="0">
                <a:solidFill>
                  <a:srgbClr val="000000"/>
                </a:solidFill>
                <a:latin typeface="Roboto Bold"/>
                <a:ea typeface="Roboto Bold"/>
                <a:cs typeface="Roboto Bold"/>
                <a:sym typeface="Roboto Bold"/>
              </a:rPr>
              <a:t>, </a:t>
            </a:r>
            <a:r>
              <a:rPr lang="en-US" sz="5812" b="1" dirty="0" err="1">
                <a:solidFill>
                  <a:srgbClr val="000000"/>
                </a:solidFill>
                <a:latin typeface="Roboto Bold"/>
                <a:ea typeface="Roboto Bold"/>
                <a:cs typeface="Roboto Bold"/>
                <a:sym typeface="Roboto Bold"/>
              </a:rPr>
              <a:t>honnête</a:t>
            </a:r>
            <a:r>
              <a:rPr lang="en-US" sz="5812" b="1" dirty="0">
                <a:solidFill>
                  <a:srgbClr val="000000"/>
                </a:solidFill>
                <a:latin typeface="Roboto Bold"/>
                <a:ea typeface="Roboto Bold"/>
                <a:cs typeface="Roboto Bold"/>
                <a:sym typeface="Roboto Bold"/>
              </a:rPr>
              <a:t> et </a:t>
            </a:r>
            <a:r>
              <a:rPr lang="en-US" sz="5812" b="1" dirty="0" err="1">
                <a:solidFill>
                  <a:srgbClr val="000000"/>
                </a:solidFill>
                <a:latin typeface="Roboto Bold"/>
                <a:ea typeface="Roboto Bold"/>
                <a:cs typeface="Roboto Bold"/>
                <a:sym typeface="Roboto Bold"/>
              </a:rPr>
              <a:t>transparente</a:t>
            </a:r>
            <a:r>
              <a:rPr lang="en-US" sz="5812" b="1" dirty="0">
                <a:solidFill>
                  <a:srgbClr val="000000"/>
                </a:solidFill>
                <a:latin typeface="Roboto Bold"/>
                <a:ea typeface="Roboto Bold"/>
                <a:cs typeface="Roboto Bold"/>
                <a:sym typeface="Roboto Bold"/>
              </a:rPr>
              <a:t> dans </a:t>
            </a:r>
            <a:r>
              <a:rPr lang="en-US" sz="5812" b="1" dirty="0" err="1">
                <a:solidFill>
                  <a:srgbClr val="000000"/>
                </a:solidFill>
                <a:latin typeface="Roboto Bold"/>
                <a:ea typeface="Roboto Bold"/>
                <a:cs typeface="Roboto Bold"/>
                <a:sym typeface="Roboto Bold"/>
              </a:rPr>
              <a:t>toutes</a:t>
            </a:r>
            <a:r>
              <a:rPr lang="en-US" sz="5812" b="1" dirty="0">
                <a:solidFill>
                  <a:srgbClr val="000000"/>
                </a:solidFill>
                <a:latin typeface="Roboto Bold"/>
                <a:ea typeface="Roboto Bold"/>
                <a:cs typeface="Roboto Bold"/>
                <a:sym typeface="Roboto Bold"/>
              </a:rPr>
              <a:t> les interactions.”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79877" y="-152636"/>
            <a:ext cx="1792082" cy="10592271"/>
            <a:chOff x="0" y="0"/>
            <a:chExt cx="539148" cy="3186683"/>
          </a:xfrm>
        </p:grpSpPr>
        <p:sp>
          <p:nvSpPr>
            <p:cNvPr id="3" name="Freeform 3"/>
            <p:cNvSpPr/>
            <p:nvPr/>
          </p:nvSpPr>
          <p:spPr>
            <a:xfrm>
              <a:off x="0" y="0"/>
              <a:ext cx="539148" cy="3186683"/>
            </a:xfrm>
            <a:custGeom>
              <a:avLst/>
              <a:gdLst/>
              <a:ahLst/>
              <a:cxnLst/>
              <a:rect l="l" t="t" r="r" b="b"/>
              <a:pathLst>
                <a:path w="539148" h="3186683">
                  <a:moveTo>
                    <a:pt x="0" y="0"/>
                  </a:moveTo>
                  <a:lnTo>
                    <a:pt x="539148" y="0"/>
                  </a:lnTo>
                  <a:lnTo>
                    <a:pt x="539148" y="3186683"/>
                  </a:lnTo>
                  <a:lnTo>
                    <a:pt x="0" y="3186683"/>
                  </a:lnTo>
                  <a:close/>
                </a:path>
              </a:pathLst>
            </a:custGeom>
            <a:solidFill>
              <a:srgbClr val="202020"/>
            </a:solidFill>
          </p:spPr>
          <p:txBody>
            <a:bodyPr/>
            <a:lstStyle/>
            <a:p>
              <a:endParaRPr lang="en-US"/>
            </a:p>
          </p:txBody>
        </p:sp>
        <p:sp>
          <p:nvSpPr>
            <p:cNvPr id="4" name="TextBox 4"/>
            <p:cNvSpPr txBox="1"/>
            <p:nvPr/>
          </p:nvSpPr>
          <p:spPr>
            <a:xfrm>
              <a:off x="0" y="-38100"/>
              <a:ext cx="539148" cy="322478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586104" y="514350"/>
            <a:ext cx="2187546" cy="9258300"/>
            <a:chOff x="0" y="0"/>
            <a:chExt cx="338908" cy="1434353"/>
          </a:xfrm>
        </p:grpSpPr>
        <p:sp>
          <p:nvSpPr>
            <p:cNvPr id="6" name="Freeform 6"/>
            <p:cNvSpPr/>
            <p:nvPr/>
          </p:nvSpPr>
          <p:spPr>
            <a:xfrm>
              <a:off x="0" y="0"/>
              <a:ext cx="338908" cy="1434353"/>
            </a:xfrm>
            <a:custGeom>
              <a:avLst/>
              <a:gdLst/>
              <a:ahLst/>
              <a:cxnLst/>
              <a:rect l="l" t="t" r="r" b="b"/>
              <a:pathLst>
                <a:path w="338908" h="1434353">
                  <a:moveTo>
                    <a:pt x="0" y="0"/>
                  </a:moveTo>
                  <a:lnTo>
                    <a:pt x="338908" y="0"/>
                  </a:lnTo>
                  <a:lnTo>
                    <a:pt x="338908" y="1434353"/>
                  </a:lnTo>
                  <a:lnTo>
                    <a:pt x="0" y="1434353"/>
                  </a:lnTo>
                  <a:close/>
                </a:path>
              </a:pathLst>
            </a:custGeom>
            <a:blipFill>
              <a:blip r:embed="rId2"/>
              <a:stretch>
                <a:fillRect l="-267321" r="-267321"/>
              </a:stretch>
            </a:blipFill>
          </p:spPr>
          <p:txBody>
            <a:bodyPr/>
            <a:lstStyle/>
            <a:p>
              <a:endParaRPr lang="en-US"/>
            </a:p>
          </p:txBody>
        </p:sp>
      </p:grpSp>
      <p:grpSp>
        <p:nvGrpSpPr>
          <p:cNvPr id="7" name="Group 7"/>
          <p:cNvGrpSpPr/>
          <p:nvPr/>
        </p:nvGrpSpPr>
        <p:grpSpPr>
          <a:xfrm>
            <a:off x="13173910" y="514350"/>
            <a:ext cx="2289603" cy="9258300"/>
            <a:chOff x="0" y="0"/>
            <a:chExt cx="354719" cy="1434353"/>
          </a:xfrm>
        </p:grpSpPr>
        <p:sp>
          <p:nvSpPr>
            <p:cNvPr id="8" name="Freeform 8"/>
            <p:cNvSpPr/>
            <p:nvPr/>
          </p:nvSpPr>
          <p:spPr>
            <a:xfrm>
              <a:off x="0" y="0"/>
              <a:ext cx="354719" cy="1434353"/>
            </a:xfrm>
            <a:custGeom>
              <a:avLst/>
              <a:gdLst/>
              <a:ahLst/>
              <a:cxnLst/>
              <a:rect l="l" t="t" r="r" b="b"/>
              <a:pathLst>
                <a:path w="354719" h="1434353">
                  <a:moveTo>
                    <a:pt x="0" y="0"/>
                  </a:moveTo>
                  <a:lnTo>
                    <a:pt x="354719" y="0"/>
                  </a:lnTo>
                  <a:lnTo>
                    <a:pt x="354719" y="1434353"/>
                  </a:lnTo>
                  <a:lnTo>
                    <a:pt x="0" y="1434353"/>
                  </a:lnTo>
                  <a:close/>
                </a:path>
              </a:pathLst>
            </a:custGeom>
            <a:blipFill>
              <a:blip r:embed="rId3"/>
              <a:stretch>
                <a:fillRect l="-253177" r="-253177"/>
              </a:stretch>
            </a:blipFill>
          </p:spPr>
          <p:txBody>
            <a:bodyPr/>
            <a:lstStyle/>
            <a:p>
              <a:endParaRPr lang="en-US"/>
            </a:p>
          </p:txBody>
        </p:sp>
      </p:grpSp>
      <p:grpSp>
        <p:nvGrpSpPr>
          <p:cNvPr id="9" name="Group 9"/>
          <p:cNvGrpSpPr/>
          <p:nvPr/>
        </p:nvGrpSpPr>
        <p:grpSpPr>
          <a:xfrm>
            <a:off x="11705288" y="1028700"/>
            <a:ext cx="4621649" cy="8201086"/>
            <a:chOff x="0" y="0"/>
            <a:chExt cx="1143741" cy="2029561"/>
          </a:xfrm>
        </p:grpSpPr>
        <p:sp>
          <p:nvSpPr>
            <p:cNvPr id="10" name="Freeform 10"/>
            <p:cNvSpPr/>
            <p:nvPr/>
          </p:nvSpPr>
          <p:spPr>
            <a:xfrm>
              <a:off x="0" y="0"/>
              <a:ext cx="1143741" cy="2029561"/>
            </a:xfrm>
            <a:custGeom>
              <a:avLst/>
              <a:gdLst/>
              <a:ahLst/>
              <a:cxnLst/>
              <a:rect l="l" t="t" r="r" b="b"/>
              <a:pathLst>
                <a:path w="1143741" h="2029561">
                  <a:moveTo>
                    <a:pt x="8376" y="0"/>
                  </a:moveTo>
                  <a:lnTo>
                    <a:pt x="1135365" y="0"/>
                  </a:lnTo>
                  <a:cubicBezTo>
                    <a:pt x="1137587" y="0"/>
                    <a:pt x="1139717" y="882"/>
                    <a:pt x="1141288" y="2453"/>
                  </a:cubicBezTo>
                  <a:cubicBezTo>
                    <a:pt x="1142859" y="4024"/>
                    <a:pt x="1143741" y="6154"/>
                    <a:pt x="1143741" y="8376"/>
                  </a:cubicBezTo>
                  <a:lnTo>
                    <a:pt x="1143741" y="2021186"/>
                  </a:lnTo>
                  <a:cubicBezTo>
                    <a:pt x="1143741" y="2023407"/>
                    <a:pt x="1142859" y="2025537"/>
                    <a:pt x="1141288" y="2027108"/>
                  </a:cubicBezTo>
                  <a:cubicBezTo>
                    <a:pt x="1139717" y="2028679"/>
                    <a:pt x="1137587" y="2029561"/>
                    <a:pt x="1135365" y="2029561"/>
                  </a:cubicBezTo>
                  <a:lnTo>
                    <a:pt x="8376" y="2029561"/>
                  </a:lnTo>
                  <a:cubicBezTo>
                    <a:pt x="6154" y="2029561"/>
                    <a:pt x="4024" y="2028679"/>
                    <a:pt x="2453" y="2027108"/>
                  </a:cubicBezTo>
                  <a:cubicBezTo>
                    <a:pt x="882" y="2025537"/>
                    <a:pt x="0" y="2023407"/>
                    <a:pt x="0" y="2021186"/>
                  </a:cubicBezTo>
                  <a:lnTo>
                    <a:pt x="0" y="8376"/>
                  </a:lnTo>
                  <a:cubicBezTo>
                    <a:pt x="0" y="6154"/>
                    <a:pt x="882" y="4024"/>
                    <a:pt x="2453" y="2453"/>
                  </a:cubicBezTo>
                  <a:cubicBezTo>
                    <a:pt x="4024" y="882"/>
                    <a:pt x="6154" y="0"/>
                    <a:pt x="8376" y="0"/>
                  </a:cubicBezTo>
                  <a:close/>
                </a:path>
              </a:pathLst>
            </a:custGeom>
            <a:solidFill>
              <a:srgbClr val="EBE2D6"/>
            </a:solidFill>
          </p:spPr>
          <p:txBody>
            <a:bodyPr/>
            <a:lstStyle/>
            <a:p>
              <a:endParaRPr lang="en-US"/>
            </a:p>
          </p:txBody>
        </p:sp>
        <p:sp>
          <p:nvSpPr>
            <p:cNvPr id="11" name="TextBox 11"/>
            <p:cNvSpPr txBox="1"/>
            <p:nvPr/>
          </p:nvSpPr>
          <p:spPr>
            <a:xfrm>
              <a:off x="0" y="-38100"/>
              <a:ext cx="1143741" cy="20676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2417035" y="1872389"/>
            <a:ext cx="392568" cy="368300"/>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2417035" y="2715112"/>
            <a:ext cx="392568" cy="368300"/>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12417035" y="3557835"/>
            <a:ext cx="392568" cy="368300"/>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2417035" y="4400558"/>
            <a:ext cx="392568" cy="368300"/>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2417035" y="5243281"/>
            <a:ext cx="392568" cy="368300"/>
          </a:xfrm>
          <a:custGeom>
            <a:avLst/>
            <a:gdLst/>
            <a:ahLst/>
            <a:cxnLst/>
            <a:rect l="l" t="t" r="r" b="b"/>
            <a:pathLst>
              <a:path w="392568" h="368300">
                <a:moveTo>
                  <a:pt x="0" y="0"/>
                </a:moveTo>
                <a:lnTo>
                  <a:pt x="392568" y="0"/>
                </a:lnTo>
                <a:lnTo>
                  <a:pt x="392568" y="368301"/>
                </a:lnTo>
                <a:lnTo>
                  <a:pt x="0" y="368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7" name="Group 17"/>
          <p:cNvGrpSpPr/>
          <p:nvPr/>
        </p:nvGrpSpPr>
        <p:grpSpPr>
          <a:xfrm>
            <a:off x="17349683" y="9345065"/>
            <a:ext cx="423967" cy="427585"/>
            <a:chOff x="0" y="0"/>
            <a:chExt cx="205716" cy="207472"/>
          </a:xfrm>
        </p:grpSpPr>
        <p:sp>
          <p:nvSpPr>
            <p:cNvPr id="18" name="Freeform 1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9" name="TextBox 19"/>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11</a:t>
              </a:r>
            </a:p>
          </p:txBody>
        </p:sp>
      </p:grpSp>
      <p:sp>
        <p:nvSpPr>
          <p:cNvPr id="20" name="TextBox 20"/>
          <p:cNvSpPr txBox="1"/>
          <p:nvPr/>
        </p:nvSpPr>
        <p:spPr>
          <a:xfrm>
            <a:off x="12976277" y="1824765"/>
            <a:ext cx="2222128" cy="368299"/>
          </a:xfrm>
          <a:prstGeom prst="rect">
            <a:avLst/>
          </a:prstGeom>
        </p:spPr>
        <p:txBody>
          <a:bodyPr lIns="0" tIns="0" rIns="0" bIns="0" rtlCol="0" anchor="t">
            <a:spAutoFit/>
          </a:bodyPr>
          <a:lstStyle/>
          <a:p>
            <a:pPr algn="l">
              <a:lnSpc>
                <a:spcPts val="2800"/>
              </a:lnSpc>
            </a:pPr>
            <a:r>
              <a:rPr lang="en-US" sz="2000" b="1">
                <a:solidFill>
                  <a:srgbClr val="000000"/>
                </a:solidFill>
                <a:latin typeface="Poppins Bold"/>
                <a:ea typeface="Poppins Bold"/>
                <a:cs typeface="Poppins Bold"/>
                <a:sym typeface="Poppins Bold"/>
              </a:rPr>
              <a:t>Intégrité</a:t>
            </a:r>
          </a:p>
        </p:txBody>
      </p:sp>
      <p:sp>
        <p:nvSpPr>
          <p:cNvPr id="21" name="TextBox 21"/>
          <p:cNvSpPr txBox="1"/>
          <p:nvPr/>
        </p:nvSpPr>
        <p:spPr>
          <a:xfrm>
            <a:off x="12976277" y="2667488"/>
            <a:ext cx="2222128" cy="368299"/>
          </a:xfrm>
          <a:prstGeom prst="rect">
            <a:avLst/>
          </a:prstGeom>
        </p:spPr>
        <p:txBody>
          <a:bodyPr lIns="0" tIns="0" rIns="0" bIns="0" rtlCol="0" anchor="t">
            <a:spAutoFit/>
          </a:bodyPr>
          <a:lstStyle/>
          <a:p>
            <a:pPr algn="l">
              <a:lnSpc>
                <a:spcPts val="2800"/>
              </a:lnSpc>
            </a:pPr>
            <a:r>
              <a:rPr lang="en-US" sz="2000" b="1">
                <a:solidFill>
                  <a:srgbClr val="000000"/>
                </a:solidFill>
                <a:latin typeface="Poppins Bold"/>
                <a:ea typeface="Poppins Bold"/>
                <a:cs typeface="Poppins Bold"/>
                <a:sym typeface="Poppins Bold"/>
              </a:rPr>
              <a:t>Innovation</a:t>
            </a:r>
          </a:p>
        </p:txBody>
      </p:sp>
      <p:sp>
        <p:nvSpPr>
          <p:cNvPr id="22" name="TextBox 22"/>
          <p:cNvSpPr txBox="1"/>
          <p:nvPr/>
        </p:nvSpPr>
        <p:spPr>
          <a:xfrm>
            <a:off x="12976277" y="3510211"/>
            <a:ext cx="2222128" cy="368299"/>
          </a:xfrm>
          <a:prstGeom prst="rect">
            <a:avLst/>
          </a:prstGeom>
        </p:spPr>
        <p:txBody>
          <a:bodyPr lIns="0" tIns="0" rIns="0" bIns="0" rtlCol="0" anchor="t">
            <a:spAutoFit/>
          </a:bodyPr>
          <a:lstStyle/>
          <a:p>
            <a:pPr algn="l">
              <a:lnSpc>
                <a:spcPts val="2800"/>
              </a:lnSpc>
            </a:pPr>
            <a:r>
              <a:rPr lang="en-US" sz="2000" b="1">
                <a:solidFill>
                  <a:srgbClr val="000000"/>
                </a:solidFill>
                <a:latin typeface="Poppins Bold"/>
                <a:ea typeface="Poppins Bold"/>
                <a:cs typeface="Poppins Bold"/>
                <a:sym typeface="Poppins Bold"/>
              </a:rPr>
              <a:t>Engagement</a:t>
            </a:r>
          </a:p>
        </p:txBody>
      </p:sp>
      <p:sp>
        <p:nvSpPr>
          <p:cNvPr id="23" name="TextBox 23"/>
          <p:cNvSpPr txBox="1"/>
          <p:nvPr/>
        </p:nvSpPr>
        <p:spPr>
          <a:xfrm>
            <a:off x="12976277" y="4352934"/>
            <a:ext cx="2222128" cy="368299"/>
          </a:xfrm>
          <a:prstGeom prst="rect">
            <a:avLst/>
          </a:prstGeom>
        </p:spPr>
        <p:txBody>
          <a:bodyPr lIns="0" tIns="0" rIns="0" bIns="0" rtlCol="0" anchor="t">
            <a:spAutoFit/>
          </a:bodyPr>
          <a:lstStyle/>
          <a:p>
            <a:pPr algn="l">
              <a:lnSpc>
                <a:spcPts val="2800"/>
              </a:lnSpc>
            </a:pPr>
            <a:r>
              <a:rPr lang="en-US" sz="2000" b="1">
                <a:solidFill>
                  <a:srgbClr val="000000"/>
                </a:solidFill>
                <a:latin typeface="Poppins Bold"/>
                <a:ea typeface="Poppins Bold"/>
                <a:cs typeface="Poppins Bold"/>
                <a:sym typeface="Poppins Bold"/>
              </a:rPr>
              <a:t>Collaboration</a:t>
            </a:r>
          </a:p>
        </p:txBody>
      </p:sp>
      <p:sp>
        <p:nvSpPr>
          <p:cNvPr id="24" name="TextBox 24"/>
          <p:cNvSpPr txBox="1"/>
          <p:nvPr/>
        </p:nvSpPr>
        <p:spPr>
          <a:xfrm>
            <a:off x="12976277" y="5195657"/>
            <a:ext cx="2222128" cy="368299"/>
          </a:xfrm>
          <a:prstGeom prst="rect">
            <a:avLst/>
          </a:prstGeom>
        </p:spPr>
        <p:txBody>
          <a:bodyPr lIns="0" tIns="0" rIns="0" bIns="0" rtlCol="0" anchor="t">
            <a:spAutoFit/>
          </a:bodyPr>
          <a:lstStyle/>
          <a:p>
            <a:pPr algn="l">
              <a:lnSpc>
                <a:spcPts val="2800"/>
              </a:lnSpc>
            </a:pPr>
            <a:r>
              <a:rPr lang="en-US" sz="2000" b="1">
                <a:solidFill>
                  <a:srgbClr val="000000"/>
                </a:solidFill>
                <a:latin typeface="Poppins Bold"/>
                <a:ea typeface="Poppins Bold"/>
                <a:cs typeface="Poppins Bold"/>
                <a:sym typeface="Poppins Bold"/>
              </a:rPr>
              <a:t>Responsabilité</a:t>
            </a:r>
          </a:p>
        </p:txBody>
      </p:sp>
      <p:sp>
        <p:nvSpPr>
          <p:cNvPr id="25" name="TextBox 25"/>
          <p:cNvSpPr txBox="1"/>
          <p:nvPr/>
        </p:nvSpPr>
        <p:spPr>
          <a:xfrm>
            <a:off x="1032806" y="876300"/>
            <a:ext cx="7060045" cy="1295088"/>
          </a:xfrm>
          <a:prstGeom prst="rect">
            <a:avLst/>
          </a:prstGeom>
        </p:spPr>
        <p:txBody>
          <a:bodyPr lIns="0" tIns="0" rIns="0" bIns="0" rtlCol="0" anchor="t">
            <a:spAutoFit/>
          </a:bodyPr>
          <a:lstStyle/>
          <a:p>
            <a:pPr algn="l">
              <a:lnSpc>
                <a:spcPts val="10517"/>
              </a:lnSpc>
            </a:pPr>
            <a:r>
              <a:rPr lang="en-US" sz="7512" b="1" spc="-247">
                <a:solidFill>
                  <a:srgbClr val="000000"/>
                </a:solidFill>
                <a:latin typeface="Roboto Bold"/>
                <a:ea typeface="Roboto Bold"/>
                <a:cs typeface="Roboto Bold"/>
                <a:sym typeface="Roboto Bold"/>
              </a:rPr>
              <a:t>Nos Valeurs</a:t>
            </a:r>
          </a:p>
        </p:txBody>
      </p:sp>
      <p:sp>
        <p:nvSpPr>
          <p:cNvPr id="26" name="TextBox 26"/>
          <p:cNvSpPr txBox="1"/>
          <p:nvPr/>
        </p:nvSpPr>
        <p:spPr>
          <a:xfrm>
            <a:off x="1032806" y="2104713"/>
            <a:ext cx="7153843"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LES VALEURS QUI GUIDENT NOTRE PROJET</a:t>
            </a:r>
          </a:p>
        </p:txBody>
      </p:sp>
      <p:sp>
        <p:nvSpPr>
          <p:cNvPr id="27" name="TextBox 27"/>
          <p:cNvSpPr txBox="1"/>
          <p:nvPr/>
        </p:nvSpPr>
        <p:spPr>
          <a:xfrm>
            <a:off x="12417035" y="6440920"/>
            <a:ext cx="2398692" cy="1406524"/>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Intégrité, innovation et engagement : les piliers de notre démarche.</a:t>
            </a:r>
          </a:p>
        </p:txBody>
      </p:sp>
      <p:sp>
        <p:nvSpPr>
          <p:cNvPr id="28" name="TextBox 28"/>
          <p:cNvSpPr txBox="1"/>
          <p:nvPr/>
        </p:nvSpPr>
        <p:spPr>
          <a:xfrm>
            <a:off x="1028700" y="5198209"/>
            <a:ext cx="4719179" cy="3168649"/>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Les valeurs que vous défendez façonnent votre culture et votre identité. Elles sont l’expression de ce qui vous tient à cœur et ce à quoi vous aspirez, tant dans votre approche interne que dans vos relations avec vos partenaires et clients. Ce sont ces principes qui vous aident à prendre des décisions éclairées et cohérentes, même dans des contextes difficiles.</a:t>
            </a:r>
          </a:p>
        </p:txBody>
      </p:sp>
      <p:sp>
        <p:nvSpPr>
          <p:cNvPr id="29" name="TextBox 29"/>
          <p:cNvSpPr txBox="1"/>
          <p:nvPr/>
        </p:nvSpPr>
        <p:spPr>
          <a:xfrm>
            <a:off x="6633685" y="5198209"/>
            <a:ext cx="4719179" cy="3168649"/>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Ces valeurs ne sont pas simplement théoriques, elles se manifestent dans des actions concrètes. Que ce soit à travers des initiatives spécifiques, des choix stratégiques ou des engagements à long terme, elles influencent chaque aspect de votre travail et renforcent la confiance que vous établissez avec vos collaborateurs et vos clients.</a:t>
            </a:r>
          </a:p>
        </p:txBody>
      </p:sp>
      <p:sp>
        <p:nvSpPr>
          <p:cNvPr id="30" name="TextBox 30"/>
          <p:cNvSpPr txBox="1"/>
          <p:nvPr/>
        </p:nvSpPr>
        <p:spPr>
          <a:xfrm>
            <a:off x="1028700" y="3327648"/>
            <a:ext cx="10209863" cy="1054099"/>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Dans cette section, présentez les valeurs fondamentales qui guident votre entreprise au quotidien. Ces valeurs sont le socle sur lequel repose toute votre activité et influencent vos décisions, votre manière de travailler et d’interagir avec vos clients.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636" y="-130831"/>
            <a:ext cx="3006877" cy="10592271"/>
            <a:chOff x="0" y="0"/>
            <a:chExt cx="904618" cy="3186683"/>
          </a:xfrm>
        </p:grpSpPr>
        <p:sp>
          <p:nvSpPr>
            <p:cNvPr id="3" name="Freeform 3"/>
            <p:cNvSpPr/>
            <p:nvPr/>
          </p:nvSpPr>
          <p:spPr>
            <a:xfrm>
              <a:off x="0" y="0"/>
              <a:ext cx="904618" cy="3186683"/>
            </a:xfrm>
            <a:custGeom>
              <a:avLst/>
              <a:gdLst/>
              <a:ahLst/>
              <a:cxnLst/>
              <a:rect l="l" t="t" r="r" b="b"/>
              <a:pathLst>
                <a:path w="904618" h="3186683">
                  <a:moveTo>
                    <a:pt x="0" y="0"/>
                  </a:moveTo>
                  <a:lnTo>
                    <a:pt x="904618" y="0"/>
                  </a:lnTo>
                  <a:lnTo>
                    <a:pt x="904618" y="3186683"/>
                  </a:lnTo>
                  <a:lnTo>
                    <a:pt x="0" y="3186683"/>
                  </a:lnTo>
                  <a:close/>
                </a:path>
              </a:pathLst>
            </a:custGeom>
            <a:solidFill>
              <a:srgbClr val="EBE2D6"/>
            </a:solidFill>
          </p:spPr>
          <p:txBody>
            <a:bodyPr/>
            <a:lstStyle/>
            <a:p>
              <a:endParaRPr lang="en-US"/>
            </a:p>
          </p:txBody>
        </p:sp>
        <p:sp>
          <p:nvSpPr>
            <p:cNvPr id="4" name="TextBox 4"/>
            <p:cNvSpPr txBox="1"/>
            <p:nvPr/>
          </p:nvSpPr>
          <p:spPr>
            <a:xfrm>
              <a:off x="0" y="-38100"/>
              <a:ext cx="904618" cy="322478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5197179"/>
            <a:ext cx="4829175" cy="4037184"/>
            <a:chOff x="0" y="0"/>
            <a:chExt cx="748166" cy="625465"/>
          </a:xfrm>
        </p:grpSpPr>
        <p:sp>
          <p:nvSpPr>
            <p:cNvPr id="6" name="Freeform 6"/>
            <p:cNvSpPr/>
            <p:nvPr/>
          </p:nvSpPr>
          <p:spPr>
            <a:xfrm>
              <a:off x="0" y="0"/>
              <a:ext cx="748166" cy="625465"/>
            </a:xfrm>
            <a:custGeom>
              <a:avLst/>
              <a:gdLst/>
              <a:ahLst/>
              <a:cxnLst/>
              <a:rect l="l" t="t" r="r" b="b"/>
              <a:pathLst>
                <a:path w="748166" h="625465">
                  <a:moveTo>
                    <a:pt x="0" y="0"/>
                  </a:moveTo>
                  <a:lnTo>
                    <a:pt x="748166" y="0"/>
                  </a:lnTo>
                  <a:lnTo>
                    <a:pt x="748166" y="625465"/>
                  </a:lnTo>
                  <a:lnTo>
                    <a:pt x="0" y="625465"/>
                  </a:lnTo>
                  <a:close/>
                </a:path>
              </a:pathLst>
            </a:custGeom>
            <a:blipFill>
              <a:blip r:embed="rId2"/>
              <a:stretch>
                <a:fillRect l="-77136" t="-102643" r="-77136"/>
              </a:stretch>
            </a:blipFill>
          </p:spPr>
          <p:txBody>
            <a:bodyPr/>
            <a:lstStyle/>
            <a:p>
              <a:endParaRPr lang="en-US"/>
            </a:p>
          </p:txBody>
        </p:sp>
      </p:grpSp>
      <p:grpSp>
        <p:nvGrpSpPr>
          <p:cNvPr id="7" name="Group 7"/>
          <p:cNvGrpSpPr/>
          <p:nvPr/>
        </p:nvGrpSpPr>
        <p:grpSpPr>
          <a:xfrm>
            <a:off x="1066800" y="1028700"/>
            <a:ext cx="4829175" cy="4037184"/>
            <a:chOff x="0" y="0"/>
            <a:chExt cx="748166" cy="625465"/>
          </a:xfrm>
        </p:grpSpPr>
        <p:sp>
          <p:nvSpPr>
            <p:cNvPr id="8" name="Freeform 8"/>
            <p:cNvSpPr/>
            <p:nvPr/>
          </p:nvSpPr>
          <p:spPr>
            <a:xfrm>
              <a:off x="0" y="0"/>
              <a:ext cx="748166" cy="625465"/>
            </a:xfrm>
            <a:custGeom>
              <a:avLst/>
              <a:gdLst/>
              <a:ahLst/>
              <a:cxnLst/>
              <a:rect l="l" t="t" r="r" b="b"/>
              <a:pathLst>
                <a:path w="748166" h="625465">
                  <a:moveTo>
                    <a:pt x="0" y="0"/>
                  </a:moveTo>
                  <a:lnTo>
                    <a:pt x="748166" y="0"/>
                  </a:lnTo>
                  <a:lnTo>
                    <a:pt x="748166" y="625465"/>
                  </a:lnTo>
                  <a:lnTo>
                    <a:pt x="0" y="625465"/>
                  </a:lnTo>
                  <a:close/>
                </a:path>
              </a:pathLst>
            </a:custGeom>
            <a:blipFill>
              <a:blip r:embed="rId3"/>
              <a:stretch>
                <a:fillRect l="-77354" r="-77354" b="-102990"/>
              </a:stretch>
            </a:blipFill>
          </p:spPr>
          <p:txBody>
            <a:bodyPr/>
            <a:lstStyle/>
            <a:p>
              <a:endParaRPr lang="en-US"/>
            </a:p>
          </p:txBody>
        </p:sp>
      </p:grpSp>
      <p:grpSp>
        <p:nvGrpSpPr>
          <p:cNvPr id="9" name="Group 9"/>
          <p:cNvGrpSpPr/>
          <p:nvPr/>
        </p:nvGrpSpPr>
        <p:grpSpPr>
          <a:xfrm>
            <a:off x="17349683" y="9345065"/>
            <a:ext cx="423967" cy="427585"/>
            <a:chOff x="0" y="0"/>
            <a:chExt cx="205716" cy="207472"/>
          </a:xfrm>
        </p:grpSpPr>
        <p:sp>
          <p:nvSpPr>
            <p:cNvPr id="10" name="Freeform 10"/>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1" name="TextBox 11"/>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12</a:t>
              </a:r>
            </a:p>
          </p:txBody>
        </p:sp>
      </p:grpSp>
      <p:sp>
        <p:nvSpPr>
          <p:cNvPr id="12" name="TextBox 12"/>
          <p:cNvSpPr txBox="1"/>
          <p:nvPr/>
        </p:nvSpPr>
        <p:spPr>
          <a:xfrm>
            <a:off x="6849986" y="1552419"/>
            <a:ext cx="4423991" cy="1054099"/>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Notre vision pour le secteur et au-delà.</a:t>
            </a:r>
          </a:p>
          <a:p>
            <a:pPr algn="l">
              <a:lnSpc>
                <a:spcPts val="2800"/>
              </a:lnSpc>
            </a:pPr>
            <a:r>
              <a:rPr lang="en-US" sz="2000">
                <a:solidFill>
                  <a:srgbClr val="000000"/>
                </a:solidFill>
                <a:latin typeface="Lato"/>
                <a:ea typeface="Lato"/>
                <a:cs typeface="Lato"/>
                <a:sym typeface="Lato"/>
              </a:rPr>
              <a:t>Pionniers d'un avenir meilleur : ensemble, créons une vision commune.</a:t>
            </a:r>
          </a:p>
        </p:txBody>
      </p:sp>
      <p:sp>
        <p:nvSpPr>
          <p:cNvPr id="13" name="TextBox 13"/>
          <p:cNvSpPr txBox="1"/>
          <p:nvPr/>
        </p:nvSpPr>
        <p:spPr>
          <a:xfrm>
            <a:off x="11738998" y="876300"/>
            <a:ext cx="5426504" cy="1295088"/>
          </a:xfrm>
          <a:prstGeom prst="rect">
            <a:avLst/>
          </a:prstGeom>
        </p:spPr>
        <p:txBody>
          <a:bodyPr lIns="0" tIns="0" rIns="0" bIns="0" rtlCol="0" anchor="t">
            <a:spAutoFit/>
          </a:bodyPr>
          <a:lstStyle/>
          <a:p>
            <a:pPr algn="r">
              <a:lnSpc>
                <a:spcPts val="10517"/>
              </a:lnSpc>
            </a:pPr>
            <a:r>
              <a:rPr lang="en-US" sz="7512" b="1" spc="-247">
                <a:solidFill>
                  <a:srgbClr val="000000"/>
                </a:solidFill>
                <a:latin typeface="Roboto Bold"/>
                <a:ea typeface="Roboto Bold"/>
                <a:cs typeface="Roboto Bold"/>
                <a:sym typeface="Roboto Bold"/>
              </a:rPr>
              <a:t>Notre Vision</a:t>
            </a:r>
          </a:p>
        </p:txBody>
      </p:sp>
      <p:sp>
        <p:nvSpPr>
          <p:cNvPr id="14" name="TextBox 14"/>
          <p:cNvSpPr txBox="1"/>
          <p:nvPr/>
        </p:nvSpPr>
        <p:spPr>
          <a:xfrm>
            <a:off x="12226478" y="2104713"/>
            <a:ext cx="5032822" cy="424813"/>
          </a:xfrm>
          <a:prstGeom prst="rect">
            <a:avLst/>
          </a:prstGeom>
        </p:spPr>
        <p:txBody>
          <a:bodyPr lIns="0" tIns="0" rIns="0" bIns="0" rtlCol="0" anchor="t">
            <a:spAutoFit/>
          </a:bodyPr>
          <a:lstStyle/>
          <a:p>
            <a:pPr algn="r">
              <a:lnSpc>
                <a:spcPts val="3360"/>
              </a:lnSpc>
            </a:pPr>
            <a:r>
              <a:rPr lang="en-US" sz="2400">
                <a:solidFill>
                  <a:srgbClr val="000000"/>
                </a:solidFill>
                <a:latin typeface="Poppins"/>
                <a:ea typeface="Poppins"/>
                <a:cs typeface="Poppins"/>
                <a:sym typeface="Poppins"/>
              </a:rPr>
              <a:t>L'AVENIR EN PERSPECTIVE</a:t>
            </a:r>
          </a:p>
        </p:txBody>
      </p:sp>
      <p:grpSp>
        <p:nvGrpSpPr>
          <p:cNvPr id="15" name="Group 15"/>
          <p:cNvGrpSpPr/>
          <p:nvPr/>
        </p:nvGrpSpPr>
        <p:grpSpPr>
          <a:xfrm>
            <a:off x="6592811" y="3760558"/>
            <a:ext cx="716915" cy="715372"/>
            <a:chOff x="0" y="0"/>
            <a:chExt cx="828385" cy="826601"/>
          </a:xfrm>
        </p:grpSpPr>
        <p:sp>
          <p:nvSpPr>
            <p:cNvPr id="16" name="Freeform 16"/>
            <p:cNvSpPr/>
            <p:nvPr/>
          </p:nvSpPr>
          <p:spPr>
            <a:xfrm>
              <a:off x="0" y="0"/>
              <a:ext cx="828385" cy="826601"/>
            </a:xfrm>
            <a:custGeom>
              <a:avLst/>
              <a:gdLst/>
              <a:ahLst/>
              <a:cxnLst/>
              <a:rect l="l" t="t" r="r" b="b"/>
              <a:pathLst>
                <a:path w="828385" h="826601">
                  <a:moveTo>
                    <a:pt x="0" y="0"/>
                  </a:moveTo>
                  <a:lnTo>
                    <a:pt x="828385" y="0"/>
                  </a:lnTo>
                  <a:lnTo>
                    <a:pt x="828385" y="826601"/>
                  </a:lnTo>
                  <a:lnTo>
                    <a:pt x="0" y="826601"/>
                  </a:lnTo>
                  <a:close/>
                </a:path>
              </a:pathLst>
            </a:custGeom>
            <a:solidFill>
              <a:srgbClr val="0C0015"/>
            </a:solidFill>
          </p:spPr>
          <p:txBody>
            <a:bodyPr/>
            <a:lstStyle/>
            <a:p>
              <a:endParaRPr lang="en-US"/>
            </a:p>
          </p:txBody>
        </p:sp>
        <p:sp>
          <p:nvSpPr>
            <p:cNvPr id="17" name="TextBox 17"/>
            <p:cNvSpPr txBox="1"/>
            <p:nvPr/>
          </p:nvSpPr>
          <p:spPr>
            <a:xfrm>
              <a:off x="0" y="-38100"/>
              <a:ext cx="828385" cy="864701"/>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6592811" y="6974178"/>
            <a:ext cx="716915" cy="715372"/>
            <a:chOff x="0" y="0"/>
            <a:chExt cx="828385" cy="826601"/>
          </a:xfrm>
        </p:grpSpPr>
        <p:sp>
          <p:nvSpPr>
            <p:cNvPr id="19" name="Freeform 19"/>
            <p:cNvSpPr/>
            <p:nvPr/>
          </p:nvSpPr>
          <p:spPr>
            <a:xfrm>
              <a:off x="0" y="0"/>
              <a:ext cx="828385" cy="826601"/>
            </a:xfrm>
            <a:custGeom>
              <a:avLst/>
              <a:gdLst/>
              <a:ahLst/>
              <a:cxnLst/>
              <a:rect l="l" t="t" r="r" b="b"/>
              <a:pathLst>
                <a:path w="828385" h="826601">
                  <a:moveTo>
                    <a:pt x="0" y="0"/>
                  </a:moveTo>
                  <a:lnTo>
                    <a:pt x="828385" y="0"/>
                  </a:lnTo>
                  <a:lnTo>
                    <a:pt x="828385" y="826601"/>
                  </a:lnTo>
                  <a:lnTo>
                    <a:pt x="0" y="826601"/>
                  </a:lnTo>
                  <a:close/>
                </a:path>
              </a:pathLst>
            </a:custGeom>
            <a:solidFill>
              <a:srgbClr val="0C0015"/>
            </a:solidFill>
          </p:spPr>
          <p:txBody>
            <a:bodyPr/>
            <a:lstStyle/>
            <a:p>
              <a:endParaRPr lang="en-US"/>
            </a:p>
          </p:txBody>
        </p:sp>
        <p:sp>
          <p:nvSpPr>
            <p:cNvPr id="20" name="TextBox 20"/>
            <p:cNvSpPr txBox="1"/>
            <p:nvPr/>
          </p:nvSpPr>
          <p:spPr>
            <a:xfrm>
              <a:off x="0" y="-38100"/>
              <a:ext cx="828385" cy="864701"/>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2419460" y="3760558"/>
            <a:ext cx="716915" cy="715372"/>
            <a:chOff x="0" y="0"/>
            <a:chExt cx="828385" cy="826601"/>
          </a:xfrm>
        </p:grpSpPr>
        <p:sp>
          <p:nvSpPr>
            <p:cNvPr id="22" name="Freeform 22"/>
            <p:cNvSpPr/>
            <p:nvPr/>
          </p:nvSpPr>
          <p:spPr>
            <a:xfrm>
              <a:off x="0" y="0"/>
              <a:ext cx="828385" cy="826601"/>
            </a:xfrm>
            <a:custGeom>
              <a:avLst/>
              <a:gdLst/>
              <a:ahLst/>
              <a:cxnLst/>
              <a:rect l="l" t="t" r="r" b="b"/>
              <a:pathLst>
                <a:path w="828385" h="826601">
                  <a:moveTo>
                    <a:pt x="0" y="0"/>
                  </a:moveTo>
                  <a:lnTo>
                    <a:pt x="828385" y="0"/>
                  </a:lnTo>
                  <a:lnTo>
                    <a:pt x="828385" y="826601"/>
                  </a:lnTo>
                  <a:lnTo>
                    <a:pt x="0" y="826601"/>
                  </a:lnTo>
                  <a:close/>
                </a:path>
              </a:pathLst>
            </a:custGeom>
            <a:solidFill>
              <a:srgbClr val="0C0015"/>
            </a:solidFill>
          </p:spPr>
          <p:txBody>
            <a:bodyPr/>
            <a:lstStyle/>
            <a:p>
              <a:endParaRPr lang="en-US"/>
            </a:p>
          </p:txBody>
        </p:sp>
        <p:sp>
          <p:nvSpPr>
            <p:cNvPr id="23" name="TextBox 23"/>
            <p:cNvSpPr txBox="1"/>
            <p:nvPr/>
          </p:nvSpPr>
          <p:spPr>
            <a:xfrm>
              <a:off x="0" y="-38100"/>
              <a:ext cx="828385" cy="864701"/>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a:off x="12419460" y="6974178"/>
            <a:ext cx="716915" cy="715372"/>
            <a:chOff x="0" y="0"/>
            <a:chExt cx="828385" cy="826601"/>
          </a:xfrm>
        </p:grpSpPr>
        <p:sp>
          <p:nvSpPr>
            <p:cNvPr id="25" name="Freeform 25"/>
            <p:cNvSpPr/>
            <p:nvPr/>
          </p:nvSpPr>
          <p:spPr>
            <a:xfrm>
              <a:off x="0" y="0"/>
              <a:ext cx="828385" cy="826601"/>
            </a:xfrm>
            <a:custGeom>
              <a:avLst/>
              <a:gdLst/>
              <a:ahLst/>
              <a:cxnLst/>
              <a:rect l="l" t="t" r="r" b="b"/>
              <a:pathLst>
                <a:path w="828385" h="826601">
                  <a:moveTo>
                    <a:pt x="0" y="0"/>
                  </a:moveTo>
                  <a:lnTo>
                    <a:pt x="828385" y="0"/>
                  </a:lnTo>
                  <a:lnTo>
                    <a:pt x="828385" y="826601"/>
                  </a:lnTo>
                  <a:lnTo>
                    <a:pt x="0" y="826601"/>
                  </a:lnTo>
                  <a:close/>
                </a:path>
              </a:pathLst>
            </a:custGeom>
            <a:solidFill>
              <a:srgbClr val="0C0015"/>
            </a:solidFill>
          </p:spPr>
          <p:txBody>
            <a:bodyPr/>
            <a:lstStyle/>
            <a:p>
              <a:endParaRPr lang="en-US"/>
            </a:p>
          </p:txBody>
        </p:sp>
        <p:sp>
          <p:nvSpPr>
            <p:cNvPr id="26" name="TextBox 26"/>
            <p:cNvSpPr txBox="1"/>
            <p:nvPr/>
          </p:nvSpPr>
          <p:spPr>
            <a:xfrm>
              <a:off x="0" y="-38100"/>
              <a:ext cx="828385" cy="864701"/>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7445961" y="4131919"/>
            <a:ext cx="3540121" cy="1851659"/>
          </a:xfrm>
          <a:prstGeom prst="rect">
            <a:avLst/>
          </a:prstGeom>
        </p:spPr>
        <p:txBody>
          <a:bodyPr lIns="0" tIns="0" rIns="0" bIns="0" rtlCol="0" anchor="t">
            <a:spAutoFit/>
          </a:bodyPr>
          <a:lstStyle/>
          <a:p>
            <a:pPr algn="l">
              <a:lnSpc>
                <a:spcPts val="2940"/>
              </a:lnSpc>
            </a:pPr>
            <a:r>
              <a:rPr lang="en-US" sz="2100">
                <a:solidFill>
                  <a:srgbClr val="000000"/>
                </a:solidFill>
                <a:latin typeface="Lato"/>
                <a:ea typeface="Lato"/>
                <a:cs typeface="Lato"/>
                <a:sym typeface="Lato"/>
              </a:rPr>
              <a:t>Indiquez ici votre vision. Décrivez vos objectifs, vos priorités et les principes qui guident votre approche dans ce domaine.</a:t>
            </a:r>
          </a:p>
        </p:txBody>
      </p:sp>
      <p:sp>
        <p:nvSpPr>
          <p:cNvPr id="28" name="TextBox 28"/>
          <p:cNvSpPr txBox="1"/>
          <p:nvPr/>
        </p:nvSpPr>
        <p:spPr>
          <a:xfrm>
            <a:off x="7415240" y="3693883"/>
            <a:ext cx="3601563" cy="375651"/>
          </a:xfrm>
          <a:prstGeom prst="rect">
            <a:avLst/>
          </a:prstGeom>
        </p:spPr>
        <p:txBody>
          <a:bodyPr lIns="0" tIns="0" rIns="0" bIns="0" rtlCol="0" anchor="t">
            <a:spAutoFit/>
          </a:bodyPr>
          <a:lstStyle/>
          <a:p>
            <a:pPr algn="l">
              <a:lnSpc>
                <a:spcPts val="2919"/>
              </a:lnSpc>
            </a:pPr>
            <a:r>
              <a:rPr lang="en-US" sz="2085" b="1">
                <a:solidFill>
                  <a:srgbClr val="000000"/>
                </a:solidFill>
                <a:latin typeface="Poppins Bold"/>
                <a:ea typeface="Poppins Bold"/>
                <a:cs typeface="Poppins Bold"/>
                <a:sym typeface="Poppins Bold"/>
              </a:rPr>
              <a:t>LA SATISFACTION CLIENT</a:t>
            </a:r>
          </a:p>
        </p:txBody>
      </p:sp>
      <p:sp>
        <p:nvSpPr>
          <p:cNvPr id="29" name="TextBox 29"/>
          <p:cNvSpPr txBox="1"/>
          <p:nvPr/>
        </p:nvSpPr>
        <p:spPr>
          <a:xfrm>
            <a:off x="6691462" y="3886457"/>
            <a:ext cx="519614" cy="463573"/>
          </a:xfrm>
          <a:prstGeom prst="rect">
            <a:avLst/>
          </a:prstGeom>
        </p:spPr>
        <p:txBody>
          <a:bodyPr lIns="0" tIns="0" rIns="0" bIns="0" rtlCol="0" anchor="t">
            <a:spAutoFit/>
          </a:bodyPr>
          <a:lstStyle/>
          <a:p>
            <a:pPr algn="ctr">
              <a:lnSpc>
                <a:spcPts val="3393"/>
              </a:lnSpc>
            </a:pPr>
            <a:r>
              <a:rPr lang="en-US" sz="3057" b="1">
                <a:solidFill>
                  <a:srgbClr val="FFFFFF"/>
                </a:solidFill>
                <a:latin typeface="Poppins Bold"/>
                <a:ea typeface="Poppins Bold"/>
                <a:cs typeface="Poppins Bold"/>
                <a:sym typeface="Poppins Bold"/>
              </a:rPr>
              <a:t>1</a:t>
            </a:r>
          </a:p>
        </p:txBody>
      </p:sp>
      <p:sp>
        <p:nvSpPr>
          <p:cNvPr id="30" name="TextBox 30"/>
          <p:cNvSpPr txBox="1"/>
          <p:nvPr/>
        </p:nvSpPr>
        <p:spPr>
          <a:xfrm>
            <a:off x="7445961" y="7345539"/>
            <a:ext cx="3540121" cy="1851659"/>
          </a:xfrm>
          <a:prstGeom prst="rect">
            <a:avLst/>
          </a:prstGeom>
        </p:spPr>
        <p:txBody>
          <a:bodyPr lIns="0" tIns="0" rIns="0" bIns="0" rtlCol="0" anchor="t">
            <a:spAutoFit/>
          </a:bodyPr>
          <a:lstStyle/>
          <a:p>
            <a:pPr algn="l">
              <a:lnSpc>
                <a:spcPts val="2940"/>
              </a:lnSpc>
            </a:pPr>
            <a:r>
              <a:rPr lang="en-US" sz="2100">
                <a:solidFill>
                  <a:srgbClr val="000000"/>
                </a:solidFill>
                <a:latin typeface="Lato"/>
                <a:ea typeface="Lato"/>
                <a:cs typeface="Lato"/>
                <a:sym typeface="Lato"/>
              </a:rPr>
              <a:t>Indiquez ici votre vision. Décrivez vos objectifs, vos priorités et les principes qui guident votre approche dans ce domaine.</a:t>
            </a:r>
          </a:p>
        </p:txBody>
      </p:sp>
      <p:sp>
        <p:nvSpPr>
          <p:cNvPr id="31" name="TextBox 31"/>
          <p:cNvSpPr txBox="1"/>
          <p:nvPr/>
        </p:nvSpPr>
        <p:spPr>
          <a:xfrm>
            <a:off x="7415240" y="6907503"/>
            <a:ext cx="3601563" cy="375651"/>
          </a:xfrm>
          <a:prstGeom prst="rect">
            <a:avLst/>
          </a:prstGeom>
        </p:spPr>
        <p:txBody>
          <a:bodyPr lIns="0" tIns="0" rIns="0" bIns="0" rtlCol="0" anchor="t">
            <a:spAutoFit/>
          </a:bodyPr>
          <a:lstStyle/>
          <a:p>
            <a:pPr algn="l">
              <a:lnSpc>
                <a:spcPts val="2919"/>
              </a:lnSpc>
            </a:pPr>
            <a:r>
              <a:rPr lang="en-US" sz="2085" b="1">
                <a:solidFill>
                  <a:srgbClr val="000000"/>
                </a:solidFill>
                <a:latin typeface="Poppins Bold"/>
                <a:ea typeface="Poppins Bold"/>
                <a:cs typeface="Poppins Bold"/>
                <a:sym typeface="Poppins Bold"/>
              </a:rPr>
              <a:t> l'adaptabilité</a:t>
            </a:r>
          </a:p>
        </p:txBody>
      </p:sp>
      <p:sp>
        <p:nvSpPr>
          <p:cNvPr id="32" name="TextBox 32"/>
          <p:cNvSpPr txBox="1"/>
          <p:nvPr/>
        </p:nvSpPr>
        <p:spPr>
          <a:xfrm>
            <a:off x="6691462" y="7100077"/>
            <a:ext cx="519614" cy="463573"/>
          </a:xfrm>
          <a:prstGeom prst="rect">
            <a:avLst/>
          </a:prstGeom>
        </p:spPr>
        <p:txBody>
          <a:bodyPr lIns="0" tIns="0" rIns="0" bIns="0" rtlCol="0" anchor="t">
            <a:spAutoFit/>
          </a:bodyPr>
          <a:lstStyle/>
          <a:p>
            <a:pPr algn="ctr">
              <a:lnSpc>
                <a:spcPts val="3393"/>
              </a:lnSpc>
            </a:pPr>
            <a:r>
              <a:rPr lang="en-US" sz="3057" b="1">
                <a:solidFill>
                  <a:srgbClr val="FFFFFF"/>
                </a:solidFill>
                <a:latin typeface="Poppins Bold"/>
                <a:ea typeface="Poppins Bold"/>
                <a:cs typeface="Poppins Bold"/>
                <a:sym typeface="Poppins Bold"/>
              </a:rPr>
              <a:t>3</a:t>
            </a:r>
          </a:p>
        </p:txBody>
      </p:sp>
      <p:sp>
        <p:nvSpPr>
          <p:cNvPr id="33" name="TextBox 33"/>
          <p:cNvSpPr txBox="1"/>
          <p:nvPr/>
        </p:nvSpPr>
        <p:spPr>
          <a:xfrm>
            <a:off x="13272610" y="4131919"/>
            <a:ext cx="3540121" cy="1851659"/>
          </a:xfrm>
          <a:prstGeom prst="rect">
            <a:avLst/>
          </a:prstGeom>
        </p:spPr>
        <p:txBody>
          <a:bodyPr lIns="0" tIns="0" rIns="0" bIns="0" rtlCol="0" anchor="t">
            <a:spAutoFit/>
          </a:bodyPr>
          <a:lstStyle/>
          <a:p>
            <a:pPr algn="l">
              <a:lnSpc>
                <a:spcPts val="2940"/>
              </a:lnSpc>
            </a:pPr>
            <a:r>
              <a:rPr lang="en-US" sz="2100">
                <a:solidFill>
                  <a:srgbClr val="000000"/>
                </a:solidFill>
                <a:latin typeface="Lato"/>
                <a:ea typeface="Lato"/>
                <a:cs typeface="Lato"/>
                <a:sym typeface="Lato"/>
              </a:rPr>
              <a:t>Indiquez ici votre vision. Décrivez vos objectifs, vos priorités et les principes qui guident votre approche dans ce domaine.</a:t>
            </a:r>
          </a:p>
        </p:txBody>
      </p:sp>
      <p:sp>
        <p:nvSpPr>
          <p:cNvPr id="34" name="TextBox 34"/>
          <p:cNvSpPr txBox="1"/>
          <p:nvPr/>
        </p:nvSpPr>
        <p:spPr>
          <a:xfrm>
            <a:off x="13241889" y="3693883"/>
            <a:ext cx="3601563" cy="375651"/>
          </a:xfrm>
          <a:prstGeom prst="rect">
            <a:avLst/>
          </a:prstGeom>
        </p:spPr>
        <p:txBody>
          <a:bodyPr lIns="0" tIns="0" rIns="0" bIns="0" rtlCol="0" anchor="t">
            <a:spAutoFit/>
          </a:bodyPr>
          <a:lstStyle/>
          <a:p>
            <a:pPr algn="l">
              <a:lnSpc>
                <a:spcPts val="2919"/>
              </a:lnSpc>
            </a:pPr>
            <a:r>
              <a:rPr lang="en-US" sz="2085" b="1">
                <a:solidFill>
                  <a:srgbClr val="000000"/>
                </a:solidFill>
                <a:latin typeface="Poppins Bold"/>
                <a:ea typeface="Poppins Bold"/>
                <a:cs typeface="Poppins Bold"/>
                <a:sym typeface="Poppins Bold"/>
              </a:rPr>
              <a:t>L’INNOVATION</a:t>
            </a:r>
          </a:p>
        </p:txBody>
      </p:sp>
      <p:sp>
        <p:nvSpPr>
          <p:cNvPr id="35" name="TextBox 35"/>
          <p:cNvSpPr txBox="1"/>
          <p:nvPr/>
        </p:nvSpPr>
        <p:spPr>
          <a:xfrm>
            <a:off x="12518111" y="3886457"/>
            <a:ext cx="519614" cy="463573"/>
          </a:xfrm>
          <a:prstGeom prst="rect">
            <a:avLst/>
          </a:prstGeom>
        </p:spPr>
        <p:txBody>
          <a:bodyPr lIns="0" tIns="0" rIns="0" bIns="0" rtlCol="0" anchor="t">
            <a:spAutoFit/>
          </a:bodyPr>
          <a:lstStyle/>
          <a:p>
            <a:pPr algn="ctr">
              <a:lnSpc>
                <a:spcPts val="3393"/>
              </a:lnSpc>
            </a:pPr>
            <a:r>
              <a:rPr lang="en-US" sz="3057" b="1">
                <a:solidFill>
                  <a:srgbClr val="FFFFFF"/>
                </a:solidFill>
                <a:latin typeface="Poppins Bold"/>
                <a:ea typeface="Poppins Bold"/>
                <a:cs typeface="Poppins Bold"/>
                <a:sym typeface="Poppins Bold"/>
              </a:rPr>
              <a:t>2</a:t>
            </a:r>
          </a:p>
        </p:txBody>
      </p:sp>
      <p:sp>
        <p:nvSpPr>
          <p:cNvPr id="36" name="TextBox 36"/>
          <p:cNvSpPr txBox="1"/>
          <p:nvPr/>
        </p:nvSpPr>
        <p:spPr>
          <a:xfrm>
            <a:off x="13272610" y="7345539"/>
            <a:ext cx="3540121" cy="1851659"/>
          </a:xfrm>
          <a:prstGeom prst="rect">
            <a:avLst/>
          </a:prstGeom>
        </p:spPr>
        <p:txBody>
          <a:bodyPr lIns="0" tIns="0" rIns="0" bIns="0" rtlCol="0" anchor="t">
            <a:spAutoFit/>
          </a:bodyPr>
          <a:lstStyle/>
          <a:p>
            <a:pPr algn="l">
              <a:lnSpc>
                <a:spcPts val="2940"/>
              </a:lnSpc>
            </a:pPr>
            <a:r>
              <a:rPr lang="en-US" sz="2100">
                <a:solidFill>
                  <a:srgbClr val="000000"/>
                </a:solidFill>
                <a:latin typeface="Lato"/>
                <a:ea typeface="Lato"/>
                <a:cs typeface="Lato"/>
                <a:sym typeface="Lato"/>
              </a:rPr>
              <a:t>Indiquez ici votre vision. Décrivez vos objectifs, vos priorités et les principes qui guident votre approche dans ce domaine.</a:t>
            </a:r>
          </a:p>
        </p:txBody>
      </p:sp>
      <p:sp>
        <p:nvSpPr>
          <p:cNvPr id="37" name="TextBox 37"/>
          <p:cNvSpPr txBox="1"/>
          <p:nvPr/>
        </p:nvSpPr>
        <p:spPr>
          <a:xfrm>
            <a:off x="13241889" y="6907503"/>
            <a:ext cx="3601563" cy="375651"/>
          </a:xfrm>
          <a:prstGeom prst="rect">
            <a:avLst/>
          </a:prstGeom>
        </p:spPr>
        <p:txBody>
          <a:bodyPr lIns="0" tIns="0" rIns="0" bIns="0" rtlCol="0" anchor="t">
            <a:spAutoFit/>
          </a:bodyPr>
          <a:lstStyle/>
          <a:p>
            <a:pPr algn="l">
              <a:lnSpc>
                <a:spcPts val="2919"/>
              </a:lnSpc>
            </a:pPr>
            <a:r>
              <a:rPr lang="en-US" sz="2085" b="1">
                <a:solidFill>
                  <a:srgbClr val="000000"/>
                </a:solidFill>
                <a:latin typeface="Poppins Bold"/>
                <a:ea typeface="Poppins Bold"/>
                <a:cs typeface="Poppins Bold"/>
                <a:sym typeface="Poppins Bold"/>
              </a:rPr>
              <a:t>LA DURABILITÉ</a:t>
            </a:r>
          </a:p>
        </p:txBody>
      </p:sp>
      <p:sp>
        <p:nvSpPr>
          <p:cNvPr id="38" name="TextBox 38"/>
          <p:cNvSpPr txBox="1"/>
          <p:nvPr/>
        </p:nvSpPr>
        <p:spPr>
          <a:xfrm>
            <a:off x="12518111" y="7100077"/>
            <a:ext cx="519614" cy="463573"/>
          </a:xfrm>
          <a:prstGeom prst="rect">
            <a:avLst/>
          </a:prstGeom>
        </p:spPr>
        <p:txBody>
          <a:bodyPr lIns="0" tIns="0" rIns="0" bIns="0" rtlCol="0" anchor="t">
            <a:spAutoFit/>
          </a:bodyPr>
          <a:lstStyle/>
          <a:p>
            <a:pPr algn="ctr">
              <a:lnSpc>
                <a:spcPts val="3393"/>
              </a:lnSpc>
            </a:pPr>
            <a:r>
              <a:rPr lang="en-US" sz="3057" b="1">
                <a:solidFill>
                  <a:srgbClr val="FFFFFF"/>
                </a:solidFill>
                <a:latin typeface="Poppins Bold"/>
                <a:ea typeface="Poppins Bold"/>
                <a:cs typeface="Poppins Bold"/>
                <a:sym typeface="Poppins Bold"/>
              </a:rPr>
              <a:t>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831" y="-130831"/>
            <a:ext cx="3000451" cy="2808130"/>
            <a:chOff x="0" y="0"/>
            <a:chExt cx="902685" cy="844825"/>
          </a:xfrm>
        </p:grpSpPr>
        <p:sp>
          <p:nvSpPr>
            <p:cNvPr id="3" name="Freeform 3"/>
            <p:cNvSpPr/>
            <p:nvPr/>
          </p:nvSpPr>
          <p:spPr>
            <a:xfrm>
              <a:off x="0" y="0"/>
              <a:ext cx="902685" cy="844825"/>
            </a:xfrm>
            <a:custGeom>
              <a:avLst/>
              <a:gdLst/>
              <a:ahLst/>
              <a:cxnLst/>
              <a:rect l="l" t="t" r="r" b="b"/>
              <a:pathLst>
                <a:path w="902685" h="844825">
                  <a:moveTo>
                    <a:pt x="0" y="0"/>
                  </a:moveTo>
                  <a:lnTo>
                    <a:pt x="902685" y="0"/>
                  </a:lnTo>
                  <a:lnTo>
                    <a:pt x="902685" y="844825"/>
                  </a:lnTo>
                  <a:lnTo>
                    <a:pt x="0" y="844825"/>
                  </a:lnTo>
                  <a:close/>
                </a:path>
              </a:pathLst>
            </a:custGeom>
            <a:solidFill>
              <a:srgbClr val="202020"/>
            </a:solidFill>
          </p:spPr>
          <p:txBody>
            <a:bodyPr/>
            <a:lstStyle/>
            <a:p>
              <a:endParaRPr lang="en-US"/>
            </a:p>
          </p:txBody>
        </p:sp>
        <p:sp>
          <p:nvSpPr>
            <p:cNvPr id="4" name="TextBox 4"/>
            <p:cNvSpPr txBox="1"/>
            <p:nvPr/>
          </p:nvSpPr>
          <p:spPr>
            <a:xfrm>
              <a:off x="0" y="-38100"/>
              <a:ext cx="902685" cy="8829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5245" y="514350"/>
            <a:ext cx="4867659" cy="9903481"/>
            <a:chOff x="0" y="0"/>
            <a:chExt cx="1282017" cy="2608324"/>
          </a:xfrm>
        </p:grpSpPr>
        <p:sp>
          <p:nvSpPr>
            <p:cNvPr id="6" name="Freeform 6"/>
            <p:cNvSpPr/>
            <p:nvPr/>
          </p:nvSpPr>
          <p:spPr>
            <a:xfrm>
              <a:off x="0" y="0"/>
              <a:ext cx="1282017" cy="2608324"/>
            </a:xfrm>
            <a:custGeom>
              <a:avLst/>
              <a:gdLst/>
              <a:ahLst/>
              <a:cxnLst/>
              <a:rect l="l" t="t" r="r" b="b"/>
              <a:pathLst>
                <a:path w="1282017" h="2608324">
                  <a:moveTo>
                    <a:pt x="0" y="0"/>
                  </a:moveTo>
                  <a:lnTo>
                    <a:pt x="1282017" y="0"/>
                  </a:lnTo>
                  <a:lnTo>
                    <a:pt x="1282017" y="2608324"/>
                  </a:lnTo>
                  <a:lnTo>
                    <a:pt x="0" y="2608324"/>
                  </a:lnTo>
                  <a:close/>
                </a:path>
              </a:pathLst>
            </a:custGeom>
            <a:solidFill>
              <a:srgbClr val="EBE2D6"/>
            </a:solidFill>
          </p:spPr>
          <p:txBody>
            <a:bodyPr/>
            <a:lstStyle/>
            <a:p>
              <a:endParaRPr lang="en-US"/>
            </a:p>
          </p:txBody>
        </p:sp>
        <p:sp>
          <p:nvSpPr>
            <p:cNvPr id="7" name="TextBox 7"/>
            <p:cNvSpPr txBox="1"/>
            <p:nvPr/>
          </p:nvSpPr>
          <p:spPr>
            <a:xfrm>
              <a:off x="0" y="-47625"/>
              <a:ext cx="1282017" cy="2655949"/>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1169124" y="3429000"/>
            <a:ext cx="3363215" cy="6343650"/>
            <a:chOff x="0" y="0"/>
            <a:chExt cx="521050" cy="982797"/>
          </a:xfrm>
        </p:grpSpPr>
        <p:sp>
          <p:nvSpPr>
            <p:cNvPr id="9" name="Freeform 9"/>
            <p:cNvSpPr/>
            <p:nvPr/>
          </p:nvSpPr>
          <p:spPr>
            <a:xfrm>
              <a:off x="0" y="0"/>
              <a:ext cx="521050" cy="982797"/>
            </a:xfrm>
            <a:custGeom>
              <a:avLst/>
              <a:gdLst/>
              <a:ahLst/>
              <a:cxnLst/>
              <a:rect l="l" t="t" r="r" b="b"/>
              <a:pathLst>
                <a:path w="521050" h="982797">
                  <a:moveTo>
                    <a:pt x="0" y="0"/>
                  </a:moveTo>
                  <a:lnTo>
                    <a:pt x="521050" y="0"/>
                  </a:lnTo>
                  <a:lnTo>
                    <a:pt x="521050" y="982797"/>
                  </a:lnTo>
                  <a:lnTo>
                    <a:pt x="0" y="982797"/>
                  </a:lnTo>
                  <a:close/>
                </a:path>
              </a:pathLst>
            </a:custGeom>
            <a:blipFill>
              <a:blip r:embed="rId2"/>
              <a:stretch>
                <a:fillRect l="-26596" r="-270495"/>
              </a:stretch>
            </a:blipFill>
          </p:spPr>
          <p:txBody>
            <a:bodyPr/>
            <a:lstStyle/>
            <a:p>
              <a:endParaRPr lang="en-US"/>
            </a:p>
          </p:txBody>
        </p:sp>
      </p:grpSp>
      <p:sp>
        <p:nvSpPr>
          <p:cNvPr id="10" name="TextBox 10"/>
          <p:cNvSpPr txBox="1"/>
          <p:nvPr/>
        </p:nvSpPr>
        <p:spPr>
          <a:xfrm>
            <a:off x="1169124" y="1107273"/>
            <a:ext cx="4010743" cy="951743"/>
          </a:xfrm>
          <a:prstGeom prst="rect">
            <a:avLst/>
          </a:prstGeom>
        </p:spPr>
        <p:txBody>
          <a:bodyPr lIns="0" tIns="0" rIns="0" bIns="0" rtlCol="0" anchor="t">
            <a:spAutoFit/>
          </a:bodyPr>
          <a:lstStyle/>
          <a:p>
            <a:pPr algn="l">
              <a:lnSpc>
                <a:spcPts val="7326"/>
              </a:lnSpc>
            </a:pPr>
            <a:r>
              <a:rPr lang="en-US" sz="6600" b="1" spc="-165">
                <a:solidFill>
                  <a:srgbClr val="000000"/>
                </a:solidFill>
                <a:latin typeface="Roboto Bold"/>
                <a:ea typeface="Roboto Bold"/>
                <a:cs typeface="Roboto Bold"/>
                <a:sym typeface="Roboto Bold"/>
              </a:rPr>
              <a:t>Services</a:t>
            </a:r>
          </a:p>
        </p:txBody>
      </p:sp>
      <p:sp>
        <p:nvSpPr>
          <p:cNvPr id="11" name="TextBox 11"/>
          <p:cNvSpPr txBox="1"/>
          <p:nvPr/>
        </p:nvSpPr>
        <p:spPr>
          <a:xfrm>
            <a:off x="1169124" y="1992342"/>
            <a:ext cx="3904854" cy="843913"/>
          </a:xfrm>
          <a:prstGeom prst="rect">
            <a:avLst/>
          </a:prstGeom>
        </p:spPr>
        <p:txBody>
          <a:bodyPr lIns="0" tIns="0" rIns="0" bIns="0" rtlCol="0" anchor="t">
            <a:spAutoFit/>
          </a:bodyPr>
          <a:lstStyle/>
          <a:p>
            <a:pPr algn="l">
              <a:lnSpc>
                <a:spcPts val="3360"/>
              </a:lnSpc>
            </a:pPr>
            <a:r>
              <a:rPr lang="en-US" sz="2400">
                <a:solidFill>
                  <a:srgbClr val="000000"/>
                </a:solidFill>
                <a:latin typeface="Poppins"/>
                <a:ea typeface="Poppins"/>
                <a:cs typeface="Poppins"/>
                <a:sym typeface="Poppins"/>
              </a:rPr>
              <a:t>DES SOLUTIONS SUR MESURE</a:t>
            </a:r>
          </a:p>
        </p:txBody>
      </p:sp>
      <p:grpSp>
        <p:nvGrpSpPr>
          <p:cNvPr id="12" name="Group 12"/>
          <p:cNvGrpSpPr/>
          <p:nvPr/>
        </p:nvGrpSpPr>
        <p:grpSpPr>
          <a:xfrm>
            <a:off x="17349683" y="9345065"/>
            <a:ext cx="423967" cy="427585"/>
            <a:chOff x="0" y="0"/>
            <a:chExt cx="205716" cy="207472"/>
          </a:xfrm>
        </p:grpSpPr>
        <p:sp>
          <p:nvSpPr>
            <p:cNvPr id="13" name="Freeform 13"/>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4" name="TextBox 14"/>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13</a:t>
              </a:r>
            </a:p>
          </p:txBody>
        </p:sp>
      </p:grpSp>
      <p:grpSp>
        <p:nvGrpSpPr>
          <p:cNvPr id="15" name="Group 15"/>
          <p:cNvGrpSpPr/>
          <p:nvPr/>
        </p:nvGrpSpPr>
        <p:grpSpPr>
          <a:xfrm>
            <a:off x="7125606" y="1515274"/>
            <a:ext cx="862747" cy="8627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7354191" y="1743859"/>
            <a:ext cx="405578" cy="405578"/>
          </a:xfrm>
          <a:custGeom>
            <a:avLst/>
            <a:gdLst/>
            <a:ahLst/>
            <a:cxnLst/>
            <a:rect l="l" t="t" r="r" b="b"/>
            <a:pathLst>
              <a:path w="405578" h="405578">
                <a:moveTo>
                  <a:pt x="0" y="0"/>
                </a:moveTo>
                <a:lnTo>
                  <a:pt x="405577" y="0"/>
                </a:lnTo>
                <a:lnTo>
                  <a:pt x="405577" y="405578"/>
                </a:lnTo>
                <a:lnTo>
                  <a:pt x="0" y="405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TextBox 19"/>
          <p:cNvSpPr txBox="1"/>
          <p:nvPr/>
        </p:nvSpPr>
        <p:spPr>
          <a:xfrm>
            <a:off x="5751367" y="2760658"/>
            <a:ext cx="3611225" cy="1851659"/>
          </a:xfrm>
          <a:prstGeom prst="rect">
            <a:avLst/>
          </a:prstGeom>
        </p:spPr>
        <p:txBody>
          <a:bodyPr lIns="0" tIns="0" rIns="0" bIns="0" rtlCol="0" anchor="t">
            <a:spAutoFit/>
          </a:bodyPr>
          <a:lstStyle/>
          <a:p>
            <a:pPr algn="ctr">
              <a:lnSpc>
                <a:spcPts val="2940"/>
              </a:lnSpc>
            </a:pPr>
            <a:r>
              <a:rPr lang="en-US" sz="2100">
                <a:solidFill>
                  <a:srgbClr val="000000"/>
                </a:solidFill>
                <a:latin typeface="Lato"/>
                <a:ea typeface="Lato"/>
                <a:cs typeface="Lato"/>
                <a:sym typeface="Lato"/>
              </a:rPr>
              <a:t>Indiquez ici la description de votre prestation. Présentez brièvement son objectif, son importance pour vos clients et les résultats attendus.</a:t>
            </a:r>
          </a:p>
        </p:txBody>
      </p:sp>
      <p:sp>
        <p:nvSpPr>
          <p:cNvPr id="20" name="TextBox 20"/>
          <p:cNvSpPr txBox="1"/>
          <p:nvPr/>
        </p:nvSpPr>
        <p:spPr>
          <a:xfrm>
            <a:off x="5751367" y="2416122"/>
            <a:ext cx="3611225" cy="392161"/>
          </a:xfrm>
          <a:prstGeom prst="rect">
            <a:avLst/>
          </a:prstGeom>
        </p:spPr>
        <p:txBody>
          <a:bodyPr lIns="0" tIns="0" rIns="0" bIns="0" rtlCol="0" anchor="t">
            <a:spAutoFit/>
          </a:bodyPr>
          <a:lstStyle/>
          <a:p>
            <a:pPr algn="ctr">
              <a:lnSpc>
                <a:spcPts val="3059"/>
              </a:lnSpc>
            </a:pPr>
            <a:r>
              <a:rPr lang="en-US" sz="2185" b="1">
                <a:solidFill>
                  <a:srgbClr val="000000"/>
                </a:solidFill>
                <a:latin typeface="Poppins Bold"/>
                <a:ea typeface="Poppins Bold"/>
                <a:cs typeface="Poppins Bold"/>
                <a:sym typeface="Poppins Bold"/>
              </a:rPr>
              <a:t>PRESTATION 01</a:t>
            </a:r>
          </a:p>
        </p:txBody>
      </p:sp>
      <p:grpSp>
        <p:nvGrpSpPr>
          <p:cNvPr id="21" name="Group 21"/>
          <p:cNvGrpSpPr/>
          <p:nvPr/>
        </p:nvGrpSpPr>
        <p:grpSpPr>
          <a:xfrm>
            <a:off x="15477081" y="1517301"/>
            <a:ext cx="862747" cy="86274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5739709" y="1717813"/>
            <a:ext cx="338318" cy="461724"/>
          </a:xfrm>
          <a:custGeom>
            <a:avLst/>
            <a:gdLst/>
            <a:ahLst/>
            <a:cxnLst/>
            <a:rect l="l" t="t" r="r" b="b"/>
            <a:pathLst>
              <a:path w="338318" h="461724">
                <a:moveTo>
                  <a:pt x="0" y="0"/>
                </a:moveTo>
                <a:lnTo>
                  <a:pt x="338318" y="0"/>
                </a:lnTo>
                <a:lnTo>
                  <a:pt x="338318" y="461724"/>
                </a:lnTo>
                <a:lnTo>
                  <a:pt x="0" y="461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TextBox 25"/>
          <p:cNvSpPr txBox="1"/>
          <p:nvPr/>
        </p:nvSpPr>
        <p:spPr>
          <a:xfrm>
            <a:off x="14102842" y="2760658"/>
            <a:ext cx="3611225" cy="1851659"/>
          </a:xfrm>
          <a:prstGeom prst="rect">
            <a:avLst/>
          </a:prstGeom>
        </p:spPr>
        <p:txBody>
          <a:bodyPr lIns="0" tIns="0" rIns="0" bIns="0" rtlCol="0" anchor="t">
            <a:spAutoFit/>
          </a:bodyPr>
          <a:lstStyle/>
          <a:p>
            <a:pPr algn="ctr">
              <a:lnSpc>
                <a:spcPts val="2940"/>
              </a:lnSpc>
            </a:pPr>
            <a:r>
              <a:rPr lang="en-US" sz="2100">
                <a:solidFill>
                  <a:srgbClr val="000000"/>
                </a:solidFill>
                <a:latin typeface="Lato"/>
                <a:ea typeface="Lato"/>
                <a:cs typeface="Lato"/>
                <a:sym typeface="Lato"/>
              </a:rPr>
              <a:t>Indiquez ici la description de votre prestation. Présentez brièvement son objectif, son importance pour vos clients et les résultats attendus.</a:t>
            </a:r>
          </a:p>
        </p:txBody>
      </p:sp>
      <p:sp>
        <p:nvSpPr>
          <p:cNvPr id="26" name="TextBox 26"/>
          <p:cNvSpPr txBox="1"/>
          <p:nvPr/>
        </p:nvSpPr>
        <p:spPr>
          <a:xfrm>
            <a:off x="14102842" y="2416122"/>
            <a:ext cx="3611225" cy="392161"/>
          </a:xfrm>
          <a:prstGeom prst="rect">
            <a:avLst/>
          </a:prstGeom>
        </p:spPr>
        <p:txBody>
          <a:bodyPr lIns="0" tIns="0" rIns="0" bIns="0" rtlCol="0" anchor="t">
            <a:spAutoFit/>
          </a:bodyPr>
          <a:lstStyle/>
          <a:p>
            <a:pPr algn="ctr">
              <a:lnSpc>
                <a:spcPts val="3059"/>
              </a:lnSpc>
            </a:pPr>
            <a:r>
              <a:rPr lang="en-US" sz="2185" b="1">
                <a:solidFill>
                  <a:srgbClr val="000000"/>
                </a:solidFill>
                <a:latin typeface="Poppins Bold"/>
                <a:ea typeface="Poppins Bold"/>
                <a:cs typeface="Poppins Bold"/>
                <a:sym typeface="Poppins Bold"/>
              </a:rPr>
              <a:t>PRESTATION 3</a:t>
            </a:r>
          </a:p>
        </p:txBody>
      </p:sp>
      <p:grpSp>
        <p:nvGrpSpPr>
          <p:cNvPr id="27" name="Group 27"/>
          <p:cNvGrpSpPr/>
          <p:nvPr/>
        </p:nvGrpSpPr>
        <p:grpSpPr>
          <a:xfrm>
            <a:off x="11298806" y="1517301"/>
            <a:ext cx="862747" cy="86274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1528094" y="1746590"/>
            <a:ext cx="404170" cy="404170"/>
          </a:xfrm>
          <a:custGeom>
            <a:avLst/>
            <a:gdLst/>
            <a:ahLst/>
            <a:cxnLst/>
            <a:rect l="l" t="t" r="r" b="b"/>
            <a:pathLst>
              <a:path w="404170" h="404170">
                <a:moveTo>
                  <a:pt x="0" y="0"/>
                </a:moveTo>
                <a:lnTo>
                  <a:pt x="404171" y="0"/>
                </a:lnTo>
                <a:lnTo>
                  <a:pt x="404171" y="404170"/>
                </a:lnTo>
                <a:lnTo>
                  <a:pt x="0" y="4041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TextBox 31"/>
          <p:cNvSpPr txBox="1"/>
          <p:nvPr/>
        </p:nvSpPr>
        <p:spPr>
          <a:xfrm>
            <a:off x="9924567" y="2760658"/>
            <a:ext cx="3611225" cy="1851659"/>
          </a:xfrm>
          <a:prstGeom prst="rect">
            <a:avLst/>
          </a:prstGeom>
        </p:spPr>
        <p:txBody>
          <a:bodyPr lIns="0" tIns="0" rIns="0" bIns="0" rtlCol="0" anchor="t">
            <a:spAutoFit/>
          </a:bodyPr>
          <a:lstStyle/>
          <a:p>
            <a:pPr algn="ctr">
              <a:lnSpc>
                <a:spcPts val="2940"/>
              </a:lnSpc>
            </a:pPr>
            <a:r>
              <a:rPr lang="en-US" sz="2100">
                <a:solidFill>
                  <a:srgbClr val="000000"/>
                </a:solidFill>
                <a:latin typeface="Lato"/>
                <a:ea typeface="Lato"/>
                <a:cs typeface="Lato"/>
                <a:sym typeface="Lato"/>
              </a:rPr>
              <a:t>Indiquez ici la description de votre prestation. Présentez brièvement son objectif, son importance pour vos clients et les résultats attendus.</a:t>
            </a:r>
          </a:p>
        </p:txBody>
      </p:sp>
      <p:sp>
        <p:nvSpPr>
          <p:cNvPr id="32" name="TextBox 32"/>
          <p:cNvSpPr txBox="1"/>
          <p:nvPr/>
        </p:nvSpPr>
        <p:spPr>
          <a:xfrm>
            <a:off x="9924567" y="2416122"/>
            <a:ext cx="3611225" cy="392161"/>
          </a:xfrm>
          <a:prstGeom prst="rect">
            <a:avLst/>
          </a:prstGeom>
        </p:spPr>
        <p:txBody>
          <a:bodyPr lIns="0" tIns="0" rIns="0" bIns="0" rtlCol="0" anchor="t">
            <a:spAutoFit/>
          </a:bodyPr>
          <a:lstStyle/>
          <a:p>
            <a:pPr algn="ctr">
              <a:lnSpc>
                <a:spcPts val="3059"/>
              </a:lnSpc>
            </a:pPr>
            <a:r>
              <a:rPr lang="en-US" sz="2185" b="1">
                <a:solidFill>
                  <a:srgbClr val="000000"/>
                </a:solidFill>
                <a:latin typeface="Poppins Bold"/>
                <a:ea typeface="Poppins Bold"/>
                <a:cs typeface="Poppins Bold"/>
                <a:sym typeface="Poppins Bold"/>
              </a:rPr>
              <a:t>PRESTATION 2</a:t>
            </a:r>
          </a:p>
        </p:txBody>
      </p:sp>
      <p:sp>
        <p:nvSpPr>
          <p:cNvPr id="33" name="TextBox 33"/>
          <p:cNvSpPr txBox="1"/>
          <p:nvPr/>
        </p:nvSpPr>
        <p:spPr>
          <a:xfrm>
            <a:off x="5751367" y="6575530"/>
            <a:ext cx="3611225" cy="392161"/>
          </a:xfrm>
          <a:prstGeom prst="rect">
            <a:avLst/>
          </a:prstGeom>
        </p:spPr>
        <p:txBody>
          <a:bodyPr lIns="0" tIns="0" rIns="0" bIns="0" rtlCol="0" anchor="t">
            <a:spAutoFit/>
          </a:bodyPr>
          <a:lstStyle/>
          <a:p>
            <a:pPr algn="ctr">
              <a:lnSpc>
                <a:spcPts val="3059"/>
              </a:lnSpc>
            </a:pPr>
            <a:r>
              <a:rPr lang="en-US" sz="2185" b="1">
                <a:solidFill>
                  <a:srgbClr val="000000"/>
                </a:solidFill>
                <a:latin typeface="Poppins Bold"/>
                <a:ea typeface="Poppins Bold"/>
                <a:cs typeface="Poppins Bold"/>
                <a:sym typeface="Poppins Bold"/>
              </a:rPr>
              <a:t>PRESTATION 04</a:t>
            </a:r>
          </a:p>
        </p:txBody>
      </p:sp>
      <p:grpSp>
        <p:nvGrpSpPr>
          <p:cNvPr id="34" name="Group 34"/>
          <p:cNvGrpSpPr/>
          <p:nvPr/>
        </p:nvGrpSpPr>
        <p:grpSpPr>
          <a:xfrm>
            <a:off x="15477081" y="5676709"/>
            <a:ext cx="862747" cy="86274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a:p>
          </p:txBody>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15662892" y="5845832"/>
            <a:ext cx="491125" cy="524502"/>
          </a:xfrm>
          <a:custGeom>
            <a:avLst/>
            <a:gdLst/>
            <a:ahLst/>
            <a:cxnLst/>
            <a:rect l="l" t="t" r="r" b="b"/>
            <a:pathLst>
              <a:path w="491125" h="524502">
                <a:moveTo>
                  <a:pt x="0" y="0"/>
                </a:moveTo>
                <a:lnTo>
                  <a:pt x="491125" y="0"/>
                </a:lnTo>
                <a:lnTo>
                  <a:pt x="491125" y="524502"/>
                </a:lnTo>
                <a:lnTo>
                  <a:pt x="0" y="5245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8" name="TextBox 38"/>
          <p:cNvSpPr txBox="1"/>
          <p:nvPr/>
        </p:nvSpPr>
        <p:spPr>
          <a:xfrm>
            <a:off x="14102842" y="6920066"/>
            <a:ext cx="3611225" cy="1851659"/>
          </a:xfrm>
          <a:prstGeom prst="rect">
            <a:avLst/>
          </a:prstGeom>
        </p:spPr>
        <p:txBody>
          <a:bodyPr lIns="0" tIns="0" rIns="0" bIns="0" rtlCol="0" anchor="t">
            <a:spAutoFit/>
          </a:bodyPr>
          <a:lstStyle/>
          <a:p>
            <a:pPr algn="ctr">
              <a:lnSpc>
                <a:spcPts val="2940"/>
              </a:lnSpc>
            </a:pPr>
            <a:r>
              <a:rPr lang="en-US" sz="2100">
                <a:solidFill>
                  <a:srgbClr val="000000"/>
                </a:solidFill>
                <a:latin typeface="Lato"/>
                <a:ea typeface="Lato"/>
                <a:cs typeface="Lato"/>
                <a:sym typeface="Lato"/>
              </a:rPr>
              <a:t>Indiquez ici la description de votre prestation. Présentez brièvement son objectif, son importance pour vos clients et les résultats attendus.</a:t>
            </a:r>
          </a:p>
        </p:txBody>
      </p:sp>
      <p:sp>
        <p:nvSpPr>
          <p:cNvPr id="39" name="TextBox 39"/>
          <p:cNvSpPr txBox="1"/>
          <p:nvPr/>
        </p:nvSpPr>
        <p:spPr>
          <a:xfrm>
            <a:off x="14102842" y="6575530"/>
            <a:ext cx="3611225" cy="392161"/>
          </a:xfrm>
          <a:prstGeom prst="rect">
            <a:avLst/>
          </a:prstGeom>
        </p:spPr>
        <p:txBody>
          <a:bodyPr lIns="0" tIns="0" rIns="0" bIns="0" rtlCol="0" anchor="t">
            <a:spAutoFit/>
          </a:bodyPr>
          <a:lstStyle/>
          <a:p>
            <a:pPr algn="ctr">
              <a:lnSpc>
                <a:spcPts val="3059"/>
              </a:lnSpc>
            </a:pPr>
            <a:r>
              <a:rPr lang="en-US" sz="2185" b="1">
                <a:solidFill>
                  <a:srgbClr val="000000"/>
                </a:solidFill>
                <a:latin typeface="Poppins Bold"/>
                <a:ea typeface="Poppins Bold"/>
                <a:cs typeface="Poppins Bold"/>
                <a:sym typeface="Poppins Bold"/>
              </a:rPr>
              <a:t>PRESTATION 6</a:t>
            </a:r>
          </a:p>
        </p:txBody>
      </p:sp>
      <p:grpSp>
        <p:nvGrpSpPr>
          <p:cNvPr id="40" name="Group 40"/>
          <p:cNvGrpSpPr/>
          <p:nvPr/>
        </p:nvGrpSpPr>
        <p:grpSpPr>
          <a:xfrm>
            <a:off x="11298806" y="5676709"/>
            <a:ext cx="862747" cy="86274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a:p>
          </p:txBody>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a:off x="11515637" y="5899392"/>
            <a:ext cx="429084" cy="417382"/>
          </a:xfrm>
          <a:custGeom>
            <a:avLst/>
            <a:gdLst/>
            <a:ahLst/>
            <a:cxnLst/>
            <a:rect l="l" t="t" r="r" b="b"/>
            <a:pathLst>
              <a:path w="429084" h="417382">
                <a:moveTo>
                  <a:pt x="0" y="0"/>
                </a:moveTo>
                <a:lnTo>
                  <a:pt x="429085" y="0"/>
                </a:lnTo>
                <a:lnTo>
                  <a:pt x="429085" y="417382"/>
                </a:lnTo>
                <a:lnTo>
                  <a:pt x="0" y="4173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4" name="TextBox 44"/>
          <p:cNvSpPr txBox="1"/>
          <p:nvPr/>
        </p:nvSpPr>
        <p:spPr>
          <a:xfrm>
            <a:off x="9924567" y="6920066"/>
            <a:ext cx="3611225" cy="1851659"/>
          </a:xfrm>
          <a:prstGeom prst="rect">
            <a:avLst/>
          </a:prstGeom>
        </p:spPr>
        <p:txBody>
          <a:bodyPr lIns="0" tIns="0" rIns="0" bIns="0" rtlCol="0" anchor="t">
            <a:spAutoFit/>
          </a:bodyPr>
          <a:lstStyle/>
          <a:p>
            <a:pPr algn="ctr">
              <a:lnSpc>
                <a:spcPts val="2940"/>
              </a:lnSpc>
            </a:pPr>
            <a:r>
              <a:rPr lang="en-US" sz="2100">
                <a:solidFill>
                  <a:srgbClr val="000000"/>
                </a:solidFill>
                <a:latin typeface="Lato"/>
                <a:ea typeface="Lato"/>
                <a:cs typeface="Lato"/>
                <a:sym typeface="Lato"/>
              </a:rPr>
              <a:t>Indiquez ici la description de votre prestation. Présentez brièvement son objectif, son importance pour vos clients et les résultats attendus.</a:t>
            </a:r>
          </a:p>
        </p:txBody>
      </p:sp>
      <p:sp>
        <p:nvSpPr>
          <p:cNvPr id="45" name="TextBox 45"/>
          <p:cNvSpPr txBox="1"/>
          <p:nvPr/>
        </p:nvSpPr>
        <p:spPr>
          <a:xfrm>
            <a:off x="9924567" y="6575530"/>
            <a:ext cx="3611225" cy="392161"/>
          </a:xfrm>
          <a:prstGeom prst="rect">
            <a:avLst/>
          </a:prstGeom>
        </p:spPr>
        <p:txBody>
          <a:bodyPr lIns="0" tIns="0" rIns="0" bIns="0" rtlCol="0" anchor="t">
            <a:spAutoFit/>
          </a:bodyPr>
          <a:lstStyle/>
          <a:p>
            <a:pPr algn="ctr">
              <a:lnSpc>
                <a:spcPts val="3059"/>
              </a:lnSpc>
            </a:pPr>
            <a:r>
              <a:rPr lang="en-US" sz="2185" b="1">
                <a:solidFill>
                  <a:srgbClr val="000000"/>
                </a:solidFill>
                <a:latin typeface="Poppins Bold"/>
                <a:ea typeface="Poppins Bold"/>
                <a:cs typeface="Poppins Bold"/>
                <a:sym typeface="Poppins Bold"/>
              </a:rPr>
              <a:t>PRESTATION 5</a:t>
            </a:r>
          </a:p>
        </p:txBody>
      </p:sp>
      <p:grpSp>
        <p:nvGrpSpPr>
          <p:cNvPr id="46" name="Group 46"/>
          <p:cNvGrpSpPr/>
          <p:nvPr/>
        </p:nvGrpSpPr>
        <p:grpSpPr>
          <a:xfrm>
            <a:off x="7125606" y="5676709"/>
            <a:ext cx="862747" cy="862747"/>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a:p>
          </p:txBody>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9" name="Freeform 49"/>
          <p:cNvSpPr/>
          <p:nvPr/>
        </p:nvSpPr>
        <p:spPr>
          <a:xfrm>
            <a:off x="7322381" y="5852579"/>
            <a:ext cx="469198" cy="511008"/>
          </a:xfrm>
          <a:custGeom>
            <a:avLst/>
            <a:gdLst/>
            <a:ahLst/>
            <a:cxnLst/>
            <a:rect l="l" t="t" r="r" b="b"/>
            <a:pathLst>
              <a:path w="469198" h="511008">
                <a:moveTo>
                  <a:pt x="0" y="0"/>
                </a:moveTo>
                <a:lnTo>
                  <a:pt x="469198" y="0"/>
                </a:lnTo>
                <a:lnTo>
                  <a:pt x="469198" y="511008"/>
                </a:lnTo>
                <a:lnTo>
                  <a:pt x="0" y="51100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50" name="TextBox 50"/>
          <p:cNvSpPr txBox="1"/>
          <p:nvPr/>
        </p:nvSpPr>
        <p:spPr>
          <a:xfrm>
            <a:off x="5751367" y="6920066"/>
            <a:ext cx="3611225" cy="1851659"/>
          </a:xfrm>
          <a:prstGeom prst="rect">
            <a:avLst/>
          </a:prstGeom>
        </p:spPr>
        <p:txBody>
          <a:bodyPr lIns="0" tIns="0" rIns="0" bIns="0" rtlCol="0" anchor="t">
            <a:spAutoFit/>
          </a:bodyPr>
          <a:lstStyle/>
          <a:p>
            <a:pPr algn="ctr">
              <a:lnSpc>
                <a:spcPts val="2940"/>
              </a:lnSpc>
            </a:pPr>
            <a:r>
              <a:rPr lang="en-US" sz="2100">
                <a:solidFill>
                  <a:srgbClr val="000000"/>
                </a:solidFill>
                <a:latin typeface="Lato"/>
                <a:ea typeface="Lato"/>
                <a:cs typeface="Lato"/>
                <a:sym typeface="Lato"/>
              </a:rPr>
              <a:t>Indiquez ici la description de votre prestation. Présentez brièvement son objectif, son importance pour vos clients et les résultats attendus.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831" y="-130831"/>
            <a:ext cx="3000451" cy="2808130"/>
            <a:chOff x="0" y="0"/>
            <a:chExt cx="902685" cy="844825"/>
          </a:xfrm>
        </p:grpSpPr>
        <p:sp>
          <p:nvSpPr>
            <p:cNvPr id="3" name="Freeform 3"/>
            <p:cNvSpPr/>
            <p:nvPr/>
          </p:nvSpPr>
          <p:spPr>
            <a:xfrm>
              <a:off x="0" y="0"/>
              <a:ext cx="902685" cy="844825"/>
            </a:xfrm>
            <a:custGeom>
              <a:avLst/>
              <a:gdLst/>
              <a:ahLst/>
              <a:cxnLst/>
              <a:rect l="l" t="t" r="r" b="b"/>
              <a:pathLst>
                <a:path w="902685" h="844825">
                  <a:moveTo>
                    <a:pt x="0" y="0"/>
                  </a:moveTo>
                  <a:lnTo>
                    <a:pt x="902685" y="0"/>
                  </a:lnTo>
                  <a:lnTo>
                    <a:pt x="902685" y="844825"/>
                  </a:lnTo>
                  <a:lnTo>
                    <a:pt x="0" y="844825"/>
                  </a:lnTo>
                  <a:close/>
                </a:path>
              </a:pathLst>
            </a:custGeom>
            <a:solidFill>
              <a:srgbClr val="202020"/>
            </a:solidFill>
          </p:spPr>
          <p:txBody>
            <a:bodyPr/>
            <a:lstStyle/>
            <a:p>
              <a:endParaRPr lang="en-US"/>
            </a:p>
          </p:txBody>
        </p:sp>
        <p:sp>
          <p:nvSpPr>
            <p:cNvPr id="4" name="TextBox 4"/>
            <p:cNvSpPr txBox="1"/>
            <p:nvPr/>
          </p:nvSpPr>
          <p:spPr>
            <a:xfrm>
              <a:off x="0" y="-38100"/>
              <a:ext cx="902685" cy="8829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421146" y="7601728"/>
            <a:ext cx="3000451" cy="2808130"/>
            <a:chOff x="0" y="0"/>
            <a:chExt cx="902685" cy="844825"/>
          </a:xfrm>
        </p:grpSpPr>
        <p:sp>
          <p:nvSpPr>
            <p:cNvPr id="6" name="Freeform 6"/>
            <p:cNvSpPr/>
            <p:nvPr/>
          </p:nvSpPr>
          <p:spPr>
            <a:xfrm>
              <a:off x="0" y="0"/>
              <a:ext cx="902685" cy="844825"/>
            </a:xfrm>
            <a:custGeom>
              <a:avLst/>
              <a:gdLst/>
              <a:ahLst/>
              <a:cxnLst/>
              <a:rect l="l" t="t" r="r" b="b"/>
              <a:pathLst>
                <a:path w="902685" h="844825">
                  <a:moveTo>
                    <a:pt x="0" y="0"/>
                  </a:moveTo>
                  <a:lnTo>
                    <a:pt x="902685" y="0"/>
                  </a:lnTo>
                  <a:lnTo>
                    <a:pt x="902685" y="844825"/>
                  </a:lnTo>
                  <a:lnTo>
                    <a:pt x="0" y="844825"/>
                  </a:lnTo>
                  <a:close/>
                </a:path>
              </a:pathLst>
            </a:custGeom>
            <a:solidFill>
              <a:srgbClr val="202020"/>
            </a:solidFill>
          </p:spPr>
          <p:txBody>
            <a:bodyPr/>
            <a:lstStyle/>
            <a:p>
              <a:endParaRPr lang="en-US"/>
            </a:p>
          </p:txBody>
        </p:sp>
        <p:sp>
          <p:nvSpPr>
            <p:cNvPr id="7" name="TextBox 7"/>
            <p:cNvSpPr txBox="1"/>
            <p:nvPr/>
          </p:nvSpPr>
          <p:spPr>
            <a:xfrm>
              <a:off x="0" y="-38100"/>
              <a:ext cx="902685" cy="88292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5400000">
            <a:off x="4513911" y="-3487089"/>
            <a:ext cx="9258300" cy="17261177"/>
            <a:chOff x="0" y="0"/>
            <a:chExt cx="2438400" cy="4546154"/>
          </a:xfrm>
        </p:grpSpPr>
        <p:sp>
          <p:nvSpPr>
            <p:cNvPr id="9" name="Freeform 9"/>
            <p:cNvSpPr/>
            <p:nvPr/>
          </p:nvSpPr>
          <p:spPr>
            <a:xfrm>
              <a:off x="0" y="0"/>
              <a:ext cx="2438400" cy="4546154"/>
            </a:xfrm>
            <a:custGeom>
              <a:avLst/>
              <a:gdLst/>
              <a:ahLst/>
              <a:cxnLst/>
              <a:rect l="l" t="t" r="r" b="b"/>
              <a:pathLst>
                <a:path w="2438400" h="4546154">
                  <a:moveTo>
                    <a:pt x="0" y="0"/>
                  </a:moveTo>
                  <a:lnTo>
                    <a:pt x="2438400" y="0"/>
                  </a:lnTo>
                  <a:lnTo>
                    <a:pt x="2438400" y="4546154"/>
                  </a:lnTo>
                  <a:lnTo>
                    <a:pt x="0" y="4546154"/>
                  </a:lnTo>
                  <a:close/>
                </a:path>
              </a:pathLst>
            </a:custGeom>
            <a:solidFill>
              <a:srgbClr val="F8F5F1"/>
            </a:solidFill>
          </p:spPr>
          <p:txBody>
            <a:bodyPr/>
            <a:lstStyle/>
            <a:p>
              <a:endParaRPr lang="en-US"/>
            </a:p>
          </p:txBody>
        </p:sp>
        <p:sp>
          <p:nvSpPr>
            <p:cNvPr id="10" name="TextBox 10"/>
            <p:cNvSpPr txBox="1"/>
            <p:nvPr/>
          </p:nvSpPr>
          <p:spPr>
            <a:xfrm>
              <a:off x="0" y="-38100"/>
              <a:ext cx="2438400" cy="4584254"/>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rot="5400000">
            <a:off x="1049646" y="4201589"/>
            <a:ext cx="6456619" cy="3798774"/>
          </a:xfrm>
          <a:custGeom>
            <a:avLst/>
            <a:gdLst/>
            <a:ahLst/>
            <a:cxnLst/>
            <a:rect l="l" t="t" r="r" b="b"/>
            <a:pathLst>
              <a:path w="6456619" h="3798774">
                <a:moveTo>
                  <a:pt x="0" y="0"/>
                </a:moveTo>
                <a:lnTo>
                  <a:pt x="6456619" y="0"/>
                </a:lnTo>
                <a:lnTo>
                  <a:pt x="6456619" y="3798774"/>
                </a:lnTo>
                <a:lnTo>
                  <a:pt x="0" y="3798774"/>
                </a:lnTo>
                <a:lnTo>
                  <a:pt x="0" y="0"/>
                </a:lnTo>
                <a:close/>
              </a:path>
            </a:pathLst>
          </a:custGeom>
          <a:blipFill>
            <a:blip r:embed="rId2"/>
            <a:stretch>
              <a:fillRect/>
            </a:stretch>
          </a:blipFill>
        </p:spPr>
        <p:txBody>
          <a:bodyPr/>
          <a:lstStyle/>
          <a:p>
            <a:endParaRPr lang="en-US"/>
          </a:p>
        </p:txBody>
      </p:sp>
      <p:grpSp>
        <p:nvGrpSpPr>
          <p:cNvPr id="12" name="Group 12"/>
          <p:cNvGrpSpPr/>
          <p:nvPr/>
        </p:nvGrpSpPr>
        <p:grpSpPr>
          <a:xfrm>
            <a:off x="2488868" y="2428727"/>
            <a:ext cx="3578175" cy="6778588"/>
            <a:chOff x="0" y="0"/>
            <a:chExt cx="942400" cy="1785307"/>
          </a:xfrm>
        </p:grpSpPr>
        <p:sp>
          <p:nvSpPr>
            <p:cNvPr id="13" name="Freeform 13"/>
            <p:cNvSpPr/>
            <p:nvPr/>
          </p:nvSpPr>
          <p:spPr>
            <a:xfrm>
              <a:off x="0" y="0"/>
              <a:ext cx="942400" cy="1785307"/>
            </a:xfrm>
            <a:custGeom>
              <a:avLst/>
              <a:gdLst/>
              <a:ahLst/>
              <a:cxnLst/>
              <a:rect l="l" t="t" r="r" b="b"/>
              <a:pathLst>
                <a:path w="942400" h="1785307">
                  <a:moveTo>
                    <a:pt x="10818" y="0"/>
                  </a:moveTo>
                  <a:lnTo>
                    <a:pt x="931582" y="0"/>
                  </a:lnTo>
                  <a:cubicBezTo>
                    <a:pt x="937556" y="0"/>
                    <a:pt x="942400" y="4843"/>
                    <a:pt x="942400" y="10818"/>
                  </a:cubicBezTo>
                  <a:lnTo>
                    <a:pt x="942400" y="1774489"/>
                  </a:lnTo>
                  <a:cubicBezTo>
                    <a:pt x="942400" y="1777358"/>
                    <a:pt x="941260" y="1780110"/>
                    <a:pt x="939231" y="1782139"/>
                  </a:cubicBezTo>
                  <a:cubicBezTo>
                    <a:pt x="937202" y="1784167"/>
                    <a:pt x="934451" y="1785307"/>
                    <a:pt x="931582" y="1785307"/>
                  </a:cubicBezTo>
                  <a:lnTo>
                    <a:pt x="10818" y="1785307"/>
                  </a:lnTo>
                  <a:cubicBezTo>
                    <a:pt x="4843" y="1785307"/>
                    <a:pt x="0" y="1780464"/>
                    <a:pt x="0" y="1774489"/>
                  </a:cubicBezTo>
                  <a:lnTo>
                    <a:pt x="0" y="10818"/>
                  </a:lnTo>
                  <a:cubicBezTo>
                    <a:pt x="0" y="4843"/>
                    <a:pt x="4843" y="0"/>
                    <a:pt x="10818" y="0"/>
                  </a:cubicBezTo>
                  <a:close/>
                </a:path>
              </a:pathLst>
            </a:custGeom>
            <a:solidFill>
              <a:srgbClr val="FFFFFF"/>
            </a:solidFill>
          </p:spPr>
          <p:txBody>
            <a:bodyPr/>
            <a:lstStyle/>
            <a:p>
              <a:endParaRPr lang="en-US"/>
            </a:p>
          </p:txBody>
        </p:sp>
        <p:sp>
          <p:nvSpPr>
            <p:cNvPr id="14" name="TextBox 14"/>
            <p:cNvSpPr txBox="1"/>
            <p:nvPr/>
          </p:nvSpPr>
          <p:spPr>
            <a:xfrm>
              <a:off x="0" y="-38100"/>
              <a:ext cx="942400" cy="1823407"/>
            </a:xfrm>
            <a:prstGeom prst="rect">
              <a:avLst/>
            </a:prstGeom>
          </p:spPr>
          <p:txBody>
            <a:bodyPr lIns="50800" tIns="50800" rIns="50800" bIns="50800" rtlCol="0" anchor="ctr"/>
            <a:lstStyle/>
            <a:p>
              <a:pPr algn="ctr">
                <a:lnSpc>
                  <a:spcPts val="2660"/>
                </a:lnSpc>
              </a:pPr>
              <a:endParaRPr/>
            </a:p>
          </p:txBody>
        </p:sp>
      </p:grpSp>
      <p:grpSp>
        <p:nvGrpSpPr>
          <p:cNvPr id="15" name="Group 15"/>
          <p:cNvGrpSpPr/>
          <p:nvPr/>
        </p:nvGrpSpPr>
        <p:grpSpPr>
          <a:xfrm>
            <a:off x="2488868" y="2252748"/>
            <a:ext cx="3578175" cy="1759637"/>
            <a:chOff x="0" y="0"/>
            <a:chExt cx="942400" cy="463444"/>
          </a:xfrm>
        </p:grpSpPr>
        <p:sp>
          <p:nvSpPr>
            <p:cNvPr id="16" name="Freeform 16"/>
            <p:cNvSpPr/>
            <p:nvPr/>
          </p:nvSpPr>
          <p:spPr>
            <a:xfrm>
              <a:off x="0" y="0"/>
              <a:ext cx="942400" cy="463444"/>
            </a:xfrm>
            <a:custGeom>
              <a:avLst/>
              <a:gdLst/>
              <a:ahLst/>
              <a:cxnLst/>
              <a:rect l="l" t="t" r="r" b="b"/>
              <a:pathLst>
                <a:path w="942400" h="463444">
                  <a:moveTo>
                    <a:pt x="32455" y="0"/>
                  </a:moveTo>
                  <a:lnTo>
                    <a:pt x="909945" y="0"/>
                  </a:lnTo>
                  <a:cubicBezTo>
                    <a:pt x="927869" y="0"/>
                    <a:pt x="942400" y="14530"/>
                    <a:pt x="942400" y="32455"/>
                  </a:cubicBezTo>
                  <a:lnTo>
                    <a:pt x="942400" y="430989"/>
                  </a:lnTo>
                  <a:cubicBezTo>
                    <a:pt x="942400" y="448913"/>
                    <a:pt x="927869" y="463444"/>
                    <a:pt x="909945" y="463444"/>
                  </a:cubicBezTo>
                  <a:lnTo>
                    <a:pt x="32455" y="463444"/>
                  </a:lnTo>
                  <a:cubicBezTo>
                    <a:pt x="14530" y="463444"/>
                    <a:pt x="0" y="448913"/>
                    <a:pt x="0" y="430989"/>
                  </a:cubicBezTo>
                  <a:lnTo>
                    <a:pt x="0" y="32455"/>
                  </a:lnTo>
                  <a:cubicBezTo>
                    <a:pt x="0" y="14530"/>
                    <a:pt x="14530" y="0"/>
                    <a:pt x="32455" y="0"/>
                  </a:cubicBezTo>
                  <a:close/>
                </a:path>
              </a:pathLst>
            </a:custGeom>
            <a:solidFill>
              <a:srgbClr val="040606"/>
            </a:solidFill>
          </p:spPr>
          <p:txBody>
            <a:bodyPr/>
            <a:lstStyle/>
            <a:p>
              <a:endParaRPr lang="en-US"/>
            </a:p>
          </p:txBody>
        </p:sp>
        <p:sp>
          <p:nvSpPr>
            <p:cNvPr id="17" name="TextBox 17"/>
            <p:cNvSpPr txBox="1"/>
            <p:nvPr/>
          </p:nvSpPr>
          <p:spPr>
            <a:xfrm>
              <a:off x="0" y="-38100"/>
              <a:ext cx="942400" cy="501544"/>
            </a:xfrm>
            <a:prstGeom prst="rect">
              <a:avLst/>
            </a:prstGeom>
          </p:spPr>
          <p:txBody>
            <a:bodyPr lIns="50800" tIns="50800" rIns="50800" bIns="50800" rtlCol="0" anchor="ctr"/>
            <a:lstStyle/>
            <a:p>
              <a:pPr algn="ctr">
                <a:lnSpc>
                  <a:spcPts val="2660"/>
                </a:lnSpc>
              </a:pPr>
              <a:endParaRPr/>
            </a:p>
          </p:txBody>
        </p:sp>
      </p:grpSp>
      <p:sp>
        <p:nvSpPr>
          <p:cNvPr id="18" name="Freeform 18"/>
          <p:cNvSpPr/>
          <p:nvPr/>
        </p:nvSpPr>
        <p:spPr>
          <a:xfrm>
            <a:off x="4155496" y="2432379"/>
            <a:ext cx="244920" cy="244920"/>
          </a:xfrm>
          <a:custGeom>
            <a:avLst/>
            <a:gdLst/>
            <a:ahLst/>
            <a:cxnLst/>
            <a:rect l="l" t="t" r="r" b="b"/>
            <a:pathLst>
              <a:path w="244920" h="244920">
                <a:moveTo>
                  <a:pt x="0" y="0"/>
                </a:moveTo>
                <a:lnTo>
                  <a:pt x="244919" y="0"/>
                </a:lnTo>
                <a:lnTo>
                  <a:pt x="244919" y="244920"/>
                </a:lnTo>
                <a:lnTo>
                  <a:pt x="0" y="244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9" name="Group 19"/>
          <p:cNvGrpSpPr/>
          <p:nvPr/>
        </p:nvGrpSpPr>
        <p:grpSpPr>
          <a:xfrm>
            <a:off x="2488868" y="3662418"/>
            <a:ext cx="3578175" cy="535227"/>
            <a:chOff x="0" y="0"/>
            <a:chExt cx="942400" cy="140965"/>
          </a:xfrm>
        </p:grpSpPr>
        <p:sp>
          <p:nvSpPr>
            <p:cNvPr id="20" name="Freeform 20"/>
            <p:cNvSpPr/>
            <p:nvPr/>
          </p:nvSpPr>
          <p:spPr>
            <a:xfrm>
              <a:off x="0" y="0"/>
              <a:ext cx="942400" cy="140965"/>
            </a:xfrm>
            <a:custGeom>
              <a:avLst/>
              <a:gdLst/>
              <a:ahLst/>
              <a:cxnLst/>
              <a:rect l="l" t="t" r="r" b="b"/>
              <a:pathLst>
                <a:path w="942400" h="140965">
                  <a:moveTo>
                    <a:pt x="0" y="0"/>
                  </a:moveTo>
                  <a:lnTo>
                    <a:pt x="942400" y="0"/>
                  </a:lnTo>
                  <a:lnTo>
                    <a:pt x="942400" y="140965"/>
                  </a:lnTo>
                  <a:lnTo>
                    <a:pt x="0" y="140965"/>
                  </a:lnTo>
                  <a:close/>
                </a:path>
              </a:pathLst>
            </a:custGeom>
            <a:solidFill>
              <a:srgbClr val="040606"/>
            </a:solidFill>
          </p:spPr>
          <p:txBody>
            <a:bodyPr/>
            <a:lstStyle/>
            <a:p>
              <a:endParaRPr lang="en-US"/>
            </a:p>
          </p:txBody>
        </p:sp>
        <p:sp>
          <p:nvSpPr>
            <p:cNvPr id="21" name="TextBox 21"/>
            <p:cNvSpPr txBox="1"/>
            <p:nvPr/>
          </p:nvSpPr>
          <p:spPr>
            <a:xfrm>
              <a:off x="0" y="-38100"/>
              <a:ext cx="942400" cy="179065"/>
            </a:xfrm>
            <a:prstGeom prst="rect">
              <a:avLst/>
            </a:prstGeom>
          </p:spPr>
          <p:txBody>
            <a:bodyPr lIns="50800" tIns="50800" rIns="50800" bIns="50800" rtlCol="0" anchor="ctr"/>
            <a:lstStyle/>
            <a:p>
              <a:pPr algn="ctr">
                <a:lnSpc>
                  <a:spcPts val="2660"/>
                </a:lnSpc>
              </a:pPr>
              <a:endParaRPr/>
            </a:p>
          </p:txBody>
        </p:sp>
      </p:grpSp>
      <p:grpSp>
        <p:nvGrpSpPr>
          <p:cNvPr id="22" name="Group 22"/>
          <p:cNvGrpSpPr/>
          <p:nvPr/>
        </p:nvGrpSpPr>
        <p:grpSpPr>
          <a:xfrm>
            <a:off x="3231888" y="8445710"/>
            <a:ext cx="2092135" cy="388847"/>
            <a:chOff x="0" y="0"/>
            <a:chExt cx="551015" cy="102412"/>
          </a:xfrm>
        </p:grpSpPr>
        <p:sp>
          <p:nvSpPr>
            <p:cNvPr id="23" name="Freeform 23"/>
            <p:cNvSpPr/>
            <p:nvPr/>
          </p:nvSpPr>
          <p:spPr>
            <a:xfrm>
              <a:off x="0" y="0"/>
              <a:ext cx="551015" cy="102412"/>
            </a:xfrm>
            <a:custGeom>
              <a:avLst/>
              <a:gdLst/>
              <a:ahLst/>
              <a:cxnLst/>
              <a:rect l="l" t="t" r="r" b="b"/>
              <a:pathLst>
                <a:path w="551015" h="102412">
                  <a:moveTo>
                    <a:pt x="18502" y="0"/>
                  </a:moveTo>
                  <a:lnTo>
                    <a:pt x="532513" y="0"/>
                  </a:lnTo>
                  <a:cubicBezTo>
                    <a:pt x="537420" y="0"/>
                    <a:pt x="542126" y="1949"/>
                    <a:pt x="545596" y="5419"/>
                  </a:cubicBezTo>
                  <a:cubicBezTo>
                    <a:pt x="549066" y="8889"/>
                    <a:pt x="551015" y="13595"/>
                    <a:pt x="551015" y="18502"/>
                  </a:cubicBezTo>
                  <a:lnTo>
                    <a:pt x="551015" y="83910"/>
                  </a:lnTo>
                  <a:cubicBezTo>
                    <a:pt x="551015" y="94129"/>
                    <a:pt x="542731" y="102412"/>
                    <a:pt x="532513" y="102412"/>
                  </a:cubicBezTo>
                  <a:lnTo>
                    <a:pt x="18502" y="102412"/>
                  </a:lnTo>
                  <a:cubicBezTo>
                    <a:pt x="13595" y="102412"/>
                    <a:pt x="8889" y="100463"/>
                    <a:pt x="5419" y="96993"/>
                  </a:cubicBezTo>
                  <a:cubicBezTo>
                    <a:pt x="1949" y="93523"/>
                    <a:pt x="0" y="88817"/>
                    <a:pt x="0" y="83910"/>
                  </a:cubicBezTo>
                  <a:lnTo>
                    <a:pt x="0" y="18502"/>
                  </a:lnTo>
                  <a:cubicBezTo>
                    <a:pt x="0" y="8284"/>
                    <a:pt x="8284" y="0"/>
                    <a:pt x="18502" y="0"/>
                  </a:cubicBezTo>
                  <a:close/>
                </a:path>
              </a:pathLst>
            </a:custGeom>
            <a:solidFill>
              <a:srgbClr val="EBE2D6"/>
            </a:solidFill>
          </p:spPr>
          <p:txBody>
            <a:bodyPr/>
            <a:lstStyle/>
            <a:p>
              <a:endParaRPr lang="en-US"/>
            </a:p>
          </p:txBody>
        </p:sp>
        <p:sp>
          <p:nvSpPr>
            <p:cNvPr id="24" name="TextBox 24"/>
            <p:cNvSpPr txBox="1"/>
            <p:nvPr/>
          </p:nvSpPr>
          <p:spPr>
            <a:xfrm>
              <a:off x="0" y="-38100"/>
              <a:ext cx="551015" cy="140512"/>
            </a:xfrm>
            <a:prstGeom prst="rect">
              <a:avLst/>
            </a:prstGeom>
          </p:spPr>
          <p:txBody>
            <a:bodyPr lIns="50800" tIns="50800" rIns="50800" bIns="50800" rtlCol="0" anchor="ctr"/>
            <a:lstStyle/>
            <a:p>
              <a:pPr algn="ctr">
                <a:lnSpc>
                  <a:spcPts val="2660"/>
                </a:lnSpc>
              </a:pPr>
              <a:endParaRPr/>
            </a:p>
          </p:txBody>
        </p:sp>
      </p:grpSp>
      <p:grpSp>
        <p:nvGrpSpPr>
          <p:cNvPr id="25" name="Group 25"/>
          <p:cNvGrpSpPr/>
          <p:nvPr/>
        </p:nvGrpSpPr>
        <p:grpSpPr>
          <a:xfrm>
            <a:off x="2919099" y="5480265"/>
            <a:ext cx="2806704" cy="2651120"/>
            <a:chOff x="0" y="0"/>
            <a:chExt cx="3742271" cy="3534827"/>
          </a:xfrm>
        </p:grpSpPr>
        <p:sp>
          <p:nvSpPr>
            <p:cNvPr id="26" name="Freeform 26"/>
            <p:cNvSpPr/>
            <p:nvPr/>
          </p:nvSpPr>
          <p:spPr>
            <a:xfrm>
              <a:off x="0" y="79678"/>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a:off x="0" y="706210"/>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8" name="Freeform 28"/>
            <p:cNvSpPr/>
            <p:nvPr/>
          </p:nvSpPr>
          <p:spPr>
            <a:xfrm>
              <a:off x="0" y="1332742"/>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a:off x="0" y="1959275"/>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a:off x="0" y="2585807"/>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1" name="Freeform 31"/>
            <p:cNvSpPr/>
            <p:nvPr/>
          </p:nvSpPr>
          <p:spPr>
            <a:xfrm>
              <a:off x="0" y="3212339"/>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2" name="TextBox 32"/>
            <p:cNvSpPr txBox="1"/>
            <p:nvPr/>
          </p:nvSpPr>
          <p:spPr>
            <a:xfrm>
              <a:off x="426866" y="-47625"/>
              <a:ext cx="3315406"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Services essentiels</a:t>
              </a:r>
            </a:p>
          </p:txBody>
        </p:sp>
        <p:sp>
          <p:nvSpPr>
            <p:cNvPr id="33" name="TextBox 33"/>
            <p:cNvSpPr txBox="1"/>
            <p:nvPr/>
          </p:nvSpPr>
          <p:spPr>
            <a:xfrm>
              <a:off x="426866" y="578907"/>
              <a:ext cx="3315406"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Assistance par email</a:t>
              </a:r>
            </a:p>
          </p:txBody>
        </p:sp>
        <p:sp>
          <p:nvSpPr>
            <p:cNvPr id="34" name="TextBox 34"/>
            <p:cNvSpPr txBox="1"/>
            <p:nvPr/>
          </p:nvSpPr>
          <p:spPr>
            <a:xfrm>
              <a:off x="426866" y="1205440"/>
              <a:ext cx="3315406"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3 projets inclus</a:t>
              </a:r>
            </a:p>
          </p:txBody>
        </p:sp>
        <p:sp>
          <p:nvSpPr>
            <p:cNvPr id="35" name="TextBox 35"/>
            <p:cNvSpPr txBox="1"/>
            <p:nvPr/>
          </p:nvSpPr>
          <p:spPr>
            <a:xfrm>
              <a:off x="426866" y="1831972"/>
              <a:ext cx="3315406"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Rapports simplifiés</a:t>
              </a:r>
            </a:p>
          </p:txBody>
        </p:sp>
        <p:sp>
          <p:nvSpPr>
            <p:cNvPr id="36" name="TextBox 36"/>
            <p:cNvSpPr txBox="1"/>
            <p:nvPr/>
          </p:nvSpPr>
          <p:spPr>
            <a:xfrm>
              <a:off x="426866" y="2458504"/>
              <a:ext cx="3315406"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Guides en ligne</a:t>
              </a:r>
            </a:p>
          </p:txBody>
        </p:sp>
        <p:sp>
          <p:nvSpPr>
            <p:cNvPr id="37" name="TextBox 37"/>
            <p:cNvSpPr txBox="1"/>
            <p:nvPr/>
          </p:nvSpPr>
          <p:spPr>
            <a:xfrm>
              <a:off x="426866" y="3085036"/>
              <a:ext cx="3315406"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Réponse : 48h</a:t>
              </a:r>
            </a:p>
          </p:txBody>
        </p:sp>
      </p:grpSp>
      <p:sp>
        <p:nvSpPr>
          <p:cNvPr id="38" name="TextBox 38"/>
          <p:cNvSpPr txBox="1"/>
          <p:nvPr/>
        </p:nvSpPr>
        <p:spPr>
          <a:xfrm>
            <a:off x="2866854" y="3186542"/>
            <a:ext cx="2822202" cy="618857"/>
          </a:xfrm>
          <a:prstGeom prst="rect">
            <a:avLst/>
          </a:prstGeom>
        </p:spPr>
        <p:txBody>
          <a:bodyPr lIns="0" tIns="0" rIns="0" bIns="0" rtlCol="0" anchor="t">
            <a:spAutoFit/>
          </a:bodyPr>
          <a:lstStyle/>
          <a:p>
            <a:pPr algn="ctr">
              <a:lnSpc>
                <a:spcPts val="4739"/>
              </a:lnSpc>
            </a:pPr>
            <a:r>
              <a:rPr lang="en-US" sz="3385" b="1">
                <a:solidFill>
                  <a:srgbClr val="FFFFFF"/>
                </a:solidFill>
                <a:latin typeface="Poppins Bold"/>
                <a:ea typeface="Poppins Bold"/>
                <a:cs typeface="Poppins Bold"/>
                <a:sym typeface="Poppins Bold"/>
              </a:rPr>
              <a:t>SILVER</a:t>
            </a:r>
          </a:p>
        </p:txBody>
      </p:sp>
      <p:sp>
        <p:nvSpPr>
          <p:cNvPr id="39" name="TextBox 39"/>
          <p:cNvSpPr txBox="1"/>
          <p:nvPr/>
        </p:nvSpPr>
        <p:spPr>
          <a:xfrm>
            <a:off x="2866854" y="2994272"/>
            <a:ext cx="2822202" cy="248016"/>
          </a:xfrm>
          <a:prstGeom prst="rect">
            <a:avLst/>
          </a:prstGeom>
        </p:spPr>
        <p:txBody>
          <a:bodyPr lIns="0" tIns="0" rIns="0" bIns="0" rtlCol="0" anchor="t">
            <a:spAutoFit/>
          </a:bodyPr>
          <a:lstStyle/>
          <a:p>
            <a:pPr algn="ctr">
              <a:lnSpc>
                <a:spcPts val="2079"/>
              </a:lnSpc>
            </a:pPr>
            <a:r>
              <a:rPr lang="en-US" sz="1485">
                <a:solidFill>
                  <a:srgbClr val="FFFFFF"/>
                </a:solidFill>
                <a:latin typeface="Lato"/>
                <a:ea typeface="Lato"/>
                <a:cs typeface="Lato"/>
                <a:sym typeface="Lato"/>
              </a:rPr>
              <a:t>FORMULE</a:t>
            </a:r>
          </a:p>
        </p:txBody>
      </p:sp>
      <p:sp>
        <p:nvSpPr>
          <p:cNvPr id="40" name="TextBox 40"/>
          <p:cNvSpPr txBox="1"/>
          <p:nvPr/>
        </p:nvSpPr>
        <p:spPr>
          <a:xfrm>
            <a:off x="3434757" y="8518349"/>
            <a:ext cx="1686398" cy="214996"/>
          </a:xfrm>
          <a:prstGeom prst="rect">
            <a:avLst/>
          </a:prstGeom>
        </p:spPr>
        <p:txBody>
          <a:bodyPr lIns="0" tIns="0" rIns="0" bIns="0" rtlCol="0" anchor="t">
            <a:spAutoFit/>
          </a:bodyPr>
          <a:lstStyle/>
          <a:p>
            <a:pPr algn="ctr">
              <a:lnSpc>
                <a:spcPts val="1799"/>
              </a:lnSpc>
            </a:pPr>
            <a:r>
              <a:rPr lang="en-US" sz="1285" b="1">
                <a:solidFill>
                  <a:srgbClr val="000000"/>
                </a:solidFill>
                <a:latin typeface="Lato Bold"/>
                <a:ea typeface="Lato Bold"/>
                <a:cs typeface="Lato Bold"/>
                <a:sym typeface="Lato Bold"/>
              </a:rPr>
              <a:t>SANS ENGAGEMENT</a:t>
            </a:r>
          </a:p>
        </p:txBody>
      </p:sp>
      <p:sp>
        <p:nvSpPr>
          <p:cNvPr id="41" name="TextBox 41"/>
          <p:cNvSpPr txBox="1"/>
          <p:nvPr/>
        </p:nvSpPr>
        <p:spPr>
          <a:xfrm>
            <a:off x="3470920" y="4538824"/>
            <a:ext cx="1614071" cy="577299"/>
          </a:xfrm>
          <a:prstGeom prst="rect">
            <a:avLst/>
          </a:prstGeom>
        </p:spPr>
        <p:txBody>
          <a:bodyPr lIns="0" tIns="0" rIns="0" bIns="0" rtlCol="0" anchor="t">
            <a:spAutoFit/>
          </a:bodyPr>
          <a:lstStyle/>
          <a:p>
            <a:pPr algn="ctr">
              <a:lnSpc>
                <a:spcPts val="4263"/>
              </a:lnSpc>
            </a:pPr>
            <a:r>
              <a:rPr lang="en-US" sz="3840" b="1">
                <a:solidFill>
                  <a:srgbClr val="000000"/>
                </a:solidFill>
                <a:latin typeface="Poppins Bold"/>
                <a:ea typeface="Poppins Bold"/>
                <a:cs typeface="Poppins Bold"/>
                <a:sym typeface="Poppins Bold"/>
              </a:rPr>
              <a:t>1299€</a:t>
            </a:r>
          </a:p>
        </p:txBody>
      </p:sp>
      <p:sp>
        <p:nvSpPr>
          <p:cNvPr id="42" name="Freeform 42"/>
          <p:cNvSpPr/>
          <p:nvPr/>
        </p:nvSpPr>
        <p:spPr>
          <a:xfrm rot="5400000">
            <a:off x="10781735" y="4201589"/>
            <a:ext cx="6456619" cy="3798774"/>
          </a:xfrm>
          <a:custGeom>
            <a:avLst/>
            <a:gdLst/>
            <a:ahLst/>
            <a:cxnLst/>
            <a:rect l="l" t="t" r="r" b="b"/>
            <a:pathLst>
              <a:path w="6456619" h="3798774">
                <a:moveTo>
                  <a:pt x="0" y="0"/>
                </a:moveTo>
                <a:lnTo>
                  <a:pt x="6456619" y="0"/>
                </a:lnTo>
                <a:lnTo>
                  <a:pt x="6456619" y="3798774"/>
                </a:lnTo>
                <a:lnTo>
                  <a:pt x="0" y="3798774"/>
                </a:lnTo>
                <a:lnTo>
                  <a:pt x="0" y="0"/>
                </a:lnTo>
                <a:close/>
              </a:path>
            </a:pathLst>
          </a:custGeom>
          <a:blipFill>
            <a:blip r:embed="rId2"/>
            <a:stretch>
              <a:fillRect/>
            </a:stretch>
          </a:blipFill>
        </p:spPr>
        <p:txBody>
          <a:bodyPr/>
          <a:lstStyle/>
          <a:p>
            <a:endParaRPr lang="en-US"/>
          </a:p>
        </p:txBody>
      </p:sp>
      <p:grpSp>
        <p:nvGrpSpPr>
          <p:cNvPr id="43" name="Group 43"/>
          <p:cNvGrpSpPr/>
          <p:nvPr/>
        </p:nvGrpSpPr>
        <p:grpSpPr>
          <a:xfrm>
            <a:off x="12220957" y="2428727"/>
            <a:ext cx="3578175" cy="6778588"/>
            <a:chOff x="0" y="0"/>
            <a:chExt cx="942400" cy="1785307"/>
          </a:xfrm>
        </p:grpSpPr>
        <p:sp>
          <p:nvSpPr>
            <p:cNvPr id="44" name="Freeform 44"/>
            <p:cNvSpPr/>
            <p:nvPr/>
          </p:nvSpPr>
          <p:spPr>
            <a:xfrm>
              <a:off x="0" y="0"/>
              <a:ext cx="942400" cy="1785307"/>
            </a:xfrm>
            <a:custGeom>
              <a:avLst/>
              <a:gdLst/>
              <a:ahLst/>
              <a:cxnLst/>
              <a:rect l="l" t="t" r="r" b="b"/>
              <a:pathLst>
                <a:path w="942400" h="1785307">
                  <a:moveTo>
                    <a:pt x="10818" y="0"/>
                  </a:moveTo>
                  <a:lnTo>
                    <a:pt x="931582" y="0"/>
                  </a:lnTo>
                  <a:cubicBezTo>
                    <a:pt x="937556" y="0"/>
                    <a:pt x="942400" y="4843"/>
                    <a:pt x="942400" y="10818"/>
                  </a:cubicBezTo>
                  <a:lnTo>
                    <a:pt x="942400" y="1774489"/>
                  </a:lnTo>
                  <a:cubicBezTo>
                    <a:pt x="942400" y="1777358"/>
                    <a:pt x="941260" y="1780110"/>
                    <a:pt x="939231" y="1782139"/>
                  </a:cubicBezTo>
                  <a:cubicBezTo>
                    <a:pt x="937202" y="1784167"/>
                    <a:pt x="934451" y="1785307"/>
                    <a:pt x="931582" y="1785307"/>
                  </a:cubicBezTo>
                  <a:lnTo>
                    <a:pt x="10818" y="1785307"/>
                  </a:lnTo>
                  <a:cubicBezTo>
                    <a:pt x="4843" y="1785307"/>
                    <a:pt x="0" y="1780464"/>
                    <a:pt x="0" y="1774489"/>
                  </a:cubicBezTo>
                  <a:lnTo>
                    <a:pt x="0" y="10818"/>
                  </a:lnTo>
                  <a:cubicBezTo>
                    <a:pt x="0" y="4843"/>
                    <a:pt x="4843" y="0"/>
                    <a:pt x="10818" y="0"/>
                  </a:cubicBezTo>
                  <a:close/>
                </a:path>
              </a:pathLst>
            </a:custGeom>
            <a:solidFill>
              <a:srgbClr val="FFFFFF"/>
            </a:solidFill>
          </p:spPr>
          <p:txBody>
            <a:bodyPr/>
            <a:lstStyle/>
            <a:p>
              <a:endParaRPr lang="en-US"/>
            </a:p>
          </p:txBody>
        </p:sp>
        <p:sp>
          <p:nvSpPr>
            <p:cNvPr id="45" name="TextBox 45"/>
            <p:cNvSpPr txBox="1"/>
            <p:nvPr/>
          </p:nvSpPr>
          <p:spPr>
            <a:xfrm>
              <a:off x="0" y="-38100"/>
              <a:ext cx="942400" cy="1823407"/>
            </a:xfrm>
            <a:prstGeom prst="rect">
              <a:avLst/>
            </a:prstGeom>
          </p:spPr>
          <p:txBody>
            <a:bodyPr lIns="50800" tIns="50800" rIns="50800" bIns="50800" rtlCol="0" anchor="ctr"/>
            <a:lstStyle/>
            <a:p>
              <a:pPr algn="ctr">
                <a:lnSpc>
                  <a:spcPts val="2660"/>
                </a:lnSpc>
              </a:pPr>
              <a:endParaRPr/>
            </a:p>
          </p:txBody>
        </p:sp>
      </p:grpSp>
      <p:grpSp>
        <p:nvGrpSpPr>
          <p:cNvPr id="46" name="Group 46"/>
          <p:cNvGrpSpPr/>
          <p:nvPr/>
        </p:nvGrpSpPr>
        <p:grpSpPr>
          <a:xfrm>
            <a:off x="12220957" y="2252748"/>
            <a:ext cx="3578175" cy="1759637"/>
            <a:chOff x="0" y="0"/>
            <a:chExt cx="942400" cy="463444"/>
          </a:xfrm>
        </p:grpSpPr>
        <p:sp>
          <p:nvSpPr>
            <p:cNvPr id="47" name="Freeform 47"/>
            <p:cNvSpPr/>
            <p:nvPr/>
          </p:nvSpPr>
          <p:spPr>
            <a:xfrm>
              <a:off x="0" y="0"/>
              <a:ext cx="942400" cy="463444"/>
            </a:xfrm>
            <a:custGeom>
              <a:avLst/>
              <a:gdLst/>
              <a:ahLst/>
              <a:cxnLst/>
              <a:rect l="l" t="t" r="r" b="b"/>
              <a:pathLst>
                <a:path w="942400" h="463444">
                  <a:moveTo>
                    <a:pt x="32455" y="0"/>
                  </a:moveTo>
                  <a:lnTo>
                    <a:pt x="909945" y="0"/>
                  </a:lnTo>
                  <a:cubicBezTo>
                    <a:pt x="927869" y="0"/>
                    <a:pt x="942400" y="14530"/>
                    <a:pt x="942400" y="32455"/>
                  </a:cubicBezTo>
                  <a:lnTo>
                    <a:pt x="942400" y="430989"/>
                  </a:lnTo>
                  <a:cubicBezTo>
                    <a:pt x="942400" y="448913"/>
                    <a:pt x="927869" y="463444"/>
                    <a:pt x="909945" y="463444"/>
                  </a:cubicBezTo>
                  <a:lnTo>
                    <a:pt x="32455" y="463444"/>
                  </a:lnTo>
                  <a:cubicBezTo>
                    <a:pt x="14530" y="463444"/>
                    <a:pt x="0" y="448913"/>
                    <a:pt x="0" y="430989"/>
                  </a:cubicBezTo>
                  <a:lnTo>
                    <a:pt x="0" y="32455"/>
                  </a:lnTo>
                  <a:cubicBezTo>
                    <a:pt x="0" y="14530"/>
                    <a:pt x="14530" y="0"/>
                    <a:pt x="32455" y="0"/>
                  </a:cubicBezTo>
                  <a:close/>
                </a:path>
              </a:pathLst>
            </a:custGeom>
            <a:solidFill>
              <a:srgbClr val="040606"/>
            </a:solidFill>
          </p:spPr>
          <p:txBody>
            <a:bodyPr/>
            <a:lstStyle/>
            <a:p>
              <a:endParaRPr lang="en-US"/>
            </a:p>
          </p:txBody>
        </p:sp>
        <p:sp>
          <p:nvSpPr>
            <p:cNvPr id="48" name="TextBox 48"/>
            <p:cNvSpPr txBox="1"/>
            <p:nvPr/>
          </p:nvSpPr>
          <p:spPr>
            <a:xfrm>
              <a:off x="0" y="-38100"/>
              <a:ext cx="942400" cy="501544"/>
            </a:xfrm>
            <a:prstGeom prst="rect">
              <a:avLst/>
            </a:prstGeom>
          </p:spPr>
          <p:txBody>
            <a:bodyPr lIns="50800" tIns="50800" rIns="50800" bIns="50800" rtlCol="0" anchor="ctr"/>
            <a:lstStyle/>
            <a:p>
              <a:pPr algn="ctr">
                <a:lnSpc>
                  <a:spcPts val="2660"/>
                </a:lnSpc>
              </a:pPr>
              <a:endParaRPr/>
            </a:p>
          </p:txBody>
        </p:sp>
      </p:grpSp>
      <p:grpSp>
        <p:nvGrpSpPr>
          <p:cNvPr id="49" name="Group 49"/>
          <p:cNvGrpSpPr/>
          <p:nvPr/>
        </p:nvGrpSpPr>
        <p:grpSpPr>
          <a:xfrm>
            <a:off x="12220957" y="3662418"/>
            <a:ext cx="3578175" cy="535227"/>
            <a:chOff x="0" y="0"/>
            <a:chExt cx="942400" cy="140965"/>
          </a:xfrm>
        </p:grpSpPr>
        <p:sp>
          <p:nvSpPr>
            <p:cNvPr id="50" name="Freeform 50"/>
            <p:cNvSpPr/>
            <p:nvPr/>
          </p:nvSpPr>
          <p:spPr>
            <a:xfrm>
              <a:off x="0" y="0"/>
              <a:ext cx="942400" cy="140965"/>
            </a:xfrm>
            <a:custGeom>
              <a:avLst/>
              <a:gdLst/>
              <a:ahLst/>
              <a:cxnLst/>
              <a:rect l="l" t="t" r="r" b="b"/>
              <a:pathLst>
                <a:path w="942400" h="140965">
                  <a:moveTo>
                    <a:pt x="0" y="0"/>
                  </a:moveTo>
                  <a:lnTo>
                    <a:pt x="942400" y="0"/>
                  </a:lnTo>
                  <a:lnTo>
                    <a:pt x="942400" y="140965"/>
                  </a:lnTo>
                  <a:lnTo>
                    <a:pt x="0" y="140965"/>
                  </a:lnTo>
                  <a:close/>
                </a:path>
              </a:pathLst>
            </a:custGeom>
            <a:solidFill>
              <a:srgbClr val="040606"/>
            </a:solidFill>
          </p:spPr>
          <p:txBody>
            <a:bodyPr/>
            <a:lstStyle/>
            <a:p>
              <a:endParaRPr lang="en-US"/>
            </a:p>
          </p:txBody>
        </p:sp>
        <p:sp>
          <p:nvSpPr>
            <p:cNvPr id="51" name="TextBox 51"/>
            <p:cNvSpPr txBox="1"/>
            <p:nvPr/>
          </p:nvSpPr>
          <p:spPr>
            <a:xfrm>
              <a:off x="0" y="-38100"/>
              <a:ext cx="942400" cy="179065"/>
            </a:xfrm>
            <a:prstGeom prst="rect">
              <a:avLst/>
            </a:prstGeom>
          </p:spPr>
          <p:txBody>
            <a:bodyPr lIns="50800" tIns="50800" rIns="50800" bIns="50800" rtlCol="0" anchor="ctr"/>
            <a:lstStyle/>
            <a:p>
              <a:pPr algn="ctr">
                <a:lnSpc>
                  <a:spcPts val="2660"/>
                </a:lnSpc>
              </a:pPr>
              <a:endParaRPr/>
            </a:p>
          </p:txBody>
        </p:sp>
      </p:grpSp>
      <p:grpSp>
        <p:nvGrpSpPr>
          <p:cNvPr id="52" name="Group 52"/>
          <p:cNvGrpSpPr/>
          <p:nvPr/>
        </p:nvGrpSpPr>
        <p:grpSpPr>
          <a:xfrm>
            <a:off x="12963977" y="8445710"/>
            <a:ext cx="2092135" cy="388847"/>
            <a:chOff x="0" y="0"/>
            <a:chExt cx="551015" cy="102412"/>
          </a:xfrm>
        </p:grpSpPr>
        <p:sp>
          <p:nvSpPr>
            <p:cNvPr id="53" name="Freeform 53"/>
            <p:cNvSpPr/>
            <p:nvPr/>
          </p:nvSpPr>
          <p:spPr>
            <a:xfrm>
              <a:off x="0" y="0"/>
              <a:ext cx="551015" cy="102412"/>
            </a:xfrm>
            <a:custGeom>
              <a:avLst/>
              <a:gdLst/>
              <a:ahLst/>
              <a:cxnLst/>
              <a:rect l="l" t="t" r="r" b="b"/>
              <a:pathLst>
                <a:path w="551015" h="102412">
                  <a:moveTo>
                    <a:pt x="18502" y="0"/>
                  </a:moveTo>
                  <a:lnTo>
                    <a:pt x="532513" y="0"/>
                  </a:lnTo>
                  <a:cubicBezTo>
                    <a:pt x="537420" y="0"/>
                    <a:pt x="542126" y="1949"/>
                    <a:pt x="545596" y="5419"/>
                  </a:cubicBezTo>
                  <a:cubicBezTo>
                    <a:pt x="549066" y="8889"/>
                    <a:pt x="551015" y="13595"/>
                    <a:pt x="551015" y="18502"/>
                  </a:cubicBezTo>
                  <a:lnTo>
                    <a:pt x="551015" y="83910"/>
                  </a:lnTo>
                  <a:cubicBezTo>
                    <a:pt x="551015" y="94129"/>
                    <a:pt x="542731" y="102412"/>
                    <a:pt x="532513" y="102412"/>
                  </a:cubicBezTo>
                  <a:lnTo>
                    <a:pt x="18502" y="102412"/>
                  </a:lnTo>
                  <a:cubicBezTo>
                    <a:pt x="13595" y="102412"/>
                    <a:pt x="8889" y="100463"/>
                    <a:pt x="5419" y="96993"/>
                  </a:cubicBezTo>
                  <a:cubicBezTo>
                    <a:pt x="1949" y="93523"/>
                    <a:pt x="0" y="88817"/>
                    <a:pt x="0" y="83910"/>
                  </a:cubicBezTo>
                  <a:lnTo>
                    <a:pt x="0" y="18502"/>
                  </a:lnTo>
                  <a:cubicBezTo>
                    <a:pt x="0" y="8284"/>
                    <a:pt x="8284" y="0"/>
                    <a:pt x="18502" y="0"/>
                  </a:cubicBezTo>
                  <a:close/>
                </a:path>
              </a:pathLst>
            </a:custGeom>
            <a:solidFill>
              <a:srgbClr val="EBE2D6"/>
            </a:solidFill>
          </p:spPr>
          <p:txBody>
            <a:bodyPr/>
            <a:lstStyle/>
            <a:p>
              <a:endParaRPr lang="en-US"/>
            </a:p>
          </p:txBody>
        </p:sp>
        <p:sp>
          <p:nvSpPr>
            <p:cNvPr id="54" name="TextBox 54"/>
            <p:cNvSpPr txBox="1"/>
            <p:nvPr/>
          </p:nvSpPr>
          <p:spPr>
            <a:xfrm>
              <a:off x="0" y="-38100"/>
              <a:ext cx="551015" cy="140512"/>
            </a:xfrm>
            <a:prstGeom prst="rect">
              <a:avLst/>
            </a:prstGeom>
          </p:spPr>
          <p:txBody>
            <a:bodyPr lIns="50800" tIns="50800" rIns="50800" bIns="50800" rtlCol="0" anchor="ctr"/>
            <a:lstStyle/>
            <a:p>
              <a:pPr algn="ctr">
                <a:lnSpc>
                  <a:spcPts val="2660"/>
                </a:lnSpc>
              </a:pPr>
              <a:endParaRPr/>
            </a:p>
          </p:txBody>
        </p:sp>
      </p:grpSp>
      <p:grpSp>
        <p:nvGrpSpPr>
          <p:cNvPr id="55" name="Group 55"/>
          <p:cNvGrpSpPr/>
          <p:nvPr/>
        </p:nvGrpSpPr>
        <p:grpSpPr>
          <a:xfrm>
            <a:off x="12651187" y="5480265"/>
            <a:ext cx="2810234" cy="2651120"/>
            <a:chOff x="0" y="0"/>
            <a:chExt cx="3746978" cy="3534827"/>
          </a:xfrm>
        </p:grpSpPr>
        <p:sp>
          <p:nvSpPr>
            <p:cNvPr id="56" name="Freeform 56"/>
            <p:cNvSpPr/>
            <p:nvPr/>
          </p:nvSpPr>
          <p:spPr>
            <a:xfrm>
              <a:off x="0" y="79678"/>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7" name="Freeform 57"/>
            <p:cNvSpPr/>
            <p:nvPr/>
          </p:nvSpPr>
          <p:spPr>
            <a:xfrm>
              <a:off x="0" y="706210"/>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8" name="Freeform 58"/>
            <p:cNvSpPr/>
            <p:nvPr/>
          </p:nvSpPr>
          <p:spPr>
            <a:xfrm>
              <a:off x="0" y="1332742"/>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9" name="Freeform 59"/>
            <p:cNvSpPr/>
            <p:nvPr/>
          </p:nvSpPr>
          <p:spPr>
            <a:xfrm>
              <a:off x="0" y="1959275"/>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0" name="Freeform 60"/>
            <p:cNvSpPr/>
            <p:nvPr/>
          </p:nvSpPr>
          <p:spPr>
            <a:xfrm>
              <a:off x="0" y="2585807"/>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1" name="Freeform 61"/>
            <p:cNvSpPr/>
            <p:nvPr/>
          </p:nvSpPr>
          <p:spPr>
            <a:xfrm>
              <a:off x="0" y="3212339"/>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2" name="TextBox 62"/>
            <p:cNvSpPr txBox="1"/>
            <p:nvPr/>
          </p:nvSpPr>
          <p:spPr>
            <a:xfrm>
              <a:off x="426866" y="-47625"/>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Accompagnement VIP</a:t>
              </a:r>
            </a:p>
          </p:txBody>
        </p:sp>
        <p:sp>
          <p:nvSpPr>
            <p:cNvPr id="63" name="TextBox 63"/>
            <p:cNvSpPr txBox="1"/>
            <p:nvPr/>
          </p:nvSpPr>
          <p:spPr>
            <a:xfrm>
              <a:off x="426866" y="578907"/>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Support 24/7</a:t>
              </a:r>
            </a:p>
          </p:txBody>
        </p:sp>
        <p:sp>
          <p:nvSpPr>
            <p:cNvPr id="64" name="TextBox 64"/>
            <p:cNvSpPr txBox="1"/>
            <p:nvPr/>
          </p:nvSpPr>
          <p:spPr>
            <a:xfrm>
              <a:off x="426866" y="1205440"/>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Projets illimités</a:t>
              </a:r>
            </a:p>
          </p:txBody>
        </p:sp>
        <p:sp>
          <p:nvSpPr>
            <p:cNvPr id="65" name="TextBox 65"/>
            <p:cNvSpPr txBox="1"/>
            <p:nvPr/>
          </p:nvSpPr>
          <p:spPr>
            <a:xfrm>
              <a:off x="426866" y="1831972"/>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Plan stratégique dédié</a:t>
              </a:r>
            </a:p>
          </p:txBody>
        </p:sp>
        <p:sp>
          <p:nvSpPr>
            <p:cNvPr id="66" name="TextBox 66"/>
            <p:cNvSpPr txBox="1"/>
            <p:nvPr/>
          </p:nvSpPr>
          <p:spPr>
            <a:xfrm>
              <a:off x="426866" y="2458504"/>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Ressources exclusives</a:t>
              </a:r>
            </a:p>
          </p:txBody>
        </p:sp>
        <p:sp>
          <p:nvSpPr>
            <p:cNvPr id="67" name="TextBox 67"/>
            <p:cNvSpPr txBox="1"/>
            <p:nvPr/>
          </p:nvSpPr>
          <p:spPr>
            <a:xfrm>
              <a:off x="426866" y="3085036"/>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Suivi trimestriel</a:t>
              </a:r>
            </a:p>
          </p:txBody>
        </p:sp>
      </p:grpSp>
      <p:sp>
        <p:nvSpPr>
          <p:cNvPr id="68" name="TextBox 68"/>
          <p:cNvSpPr txBox="1"/>
          <p:nvPr/>
        </p:nvSpPr>
        <p:spPr>
          <a:xfrm>
            <a:off x="12598943" y="3186542"/>
            <a:ext cx="2822202" cy="618857"/>
          </a:xfrm>
          <a:prstGeom prst="rect">
            <a:avLst/>
          </a:prstGeom>
        </p:spPr>
        <p:txBody>
          <a:bodyPr lIns="0" tIns="0" rIns="0" bIns="0" rtlCol="0" anchor="t">
            <a:spAutoFit/>
          </a:bodyPr>
          <a:lstStyle/>
          <a:p>
            <a:pPr algn="ctr">
              <a:lnSpc>
                <a:spcPts val="4739"/>
              </a:lnSpc>
            </a:pPr>
            <a:r>
              <a:rPr lang="en-US" sz="3385" b="1">
                <a:solidFill>
                  <a:srgbClr val="FFFFFF"/>
                </a:solidFill>
                <a:latin typeface="Poppins Bold"/>
                <a:ea typeface="Poppins Bold"/>
                <a:cs typeface="Poppins Bold"/>
                <a:sym typeface="Poppins Bold"/>
              </a:rPr>
              <a:t>PLATINIUM</a:t>
            </a:r>
          </a:p>
        </p:txBody>
      </p:sp>
      <p:sp>
        <p:nvSpPr>
          <p:cNvPr id="69" name="TextBox 69"/>
          <p:cNvSpPr txBox="1"/>
          <p:nvPr/>
        </p:nvSpPr>
        <p:spPr>
          <a:xfrm>
            <a:off x="12598943" y="2994272"/>
            <a:ext cx="2822202" cy="248016"/>
          </a:xfrm>
          <a:prstGeom prst="rect">
            <a:avLst/>
          </a:prstGeom>
        </p:spPr>
        <p:txBody>
          <a:bodyPr lIns="0" tIns="0" rIns="0" bIns="0" rtlCol="0" anchor="t">
            <a:spAutoFit/>
          </a:bodyPr>
          <a:lstStyle/>
          <a:p>
            <a:pPr algn="ctr">
              <a:lnSpc>
                <a:spcPts val="2079"/>
              </a:lnSpc>
            </a:pPr>
            <a:r>
              <a:rPr lang="en-US" sz="1485">
                <a:solidFill>
                  <a:srgbClr val="FFFFFF"/>
                </a:solidFill>
                <a:latin typeface="Lato"/>
                <a:ea typeface="Lato"/>
                <a:cs typeface="Lato"/>
                <a:sym typeface="Lato"/>
              </a:rPr>
              <a:t>FORMULE</a:t>
            </a:r>
          </a:p>
        </p:txBody>
      </p:sp>
      <p:sp>
        <p:nvSpPr>
          <p:cNvPr id="70" name="TextBox 70"/>
          <p:cNvSpPr txBox="1"/>
          <p:nvPr/>
        </p:nvSpPr>
        <p:spPr>
          <a:xfrm>
            <a:off x="13166846" y="8518349"/>
            <a:ext cx="1686398" cy="214996"/>
          </a:xfrm>
          <a:prstGeom prst="rect">
            <a:avLst/>
          </a:prstGeom>
        </p:spPr>
        <p:txBody>
          <a:bodyPr lIns="0" tIns="0" rIns="0" bIns="0" rtlCol="0" anchor="t">
            <a:spAutoFit/>
          </a:bodyPr>
          <a:lstStyle/>
          <a:p>
            <a:pPr algn="ctr">
              <a:lnSpc>
                <a:spcPts val="1799"/>
              </a:lnSpc>
            </a:pPr>
            <a:r>
              <a:rPr lang="en-US" sz="1285" b="1">
                <a:solidFill>
                  <a:srgbClr val="000000"/>
                </a:solidFill>
                <a:latin typeface="Lato Bold"/>
                <a:ea typeface="Lato Bold"/>
                <a:cs typeface="Lato Bold"/>
                <a:sym typeface="Lato Bold"/>
              </a:rPr>
              <a:t>SANS ENGAGEMENT</a:t>
            </a:r>
          </a:p>
        </p:txBody>
      </p:sp>
      <p:sp>
        <p:nvSpPr>
          <p:cNvPr id="71" name="TextBox 71"/>
          <p:cNvSpPr txBox="1"/>
          <p:nvPr/>
        </p:nvSpPr>
        <p:spPr>
          <a:xfrm>
            <a:off x="13203009" y="4538824"/>
            <a:ext cx="1614071" cy="577299"/>
          </a:xfrm>
          <a:prstGeom prst="rect">
            <a:avLst/>
          </a:prstGeom>
        </p:spPr>
        <p:txBody>
          <a:bodyPr lIns="0" tIns="0" rIns="0" bIns="0" rtlCol="0" anchor="t">
            <a:spAutoFit/>
          </a:bodyPr>
          <a:lstStyle/>
          <a:p>
            <a:pPr algn="ctr">
              <a:lnSpc>
                <a:spcPts val="4263"/>
              </a:lnSpc>
            </a:pPr>
            <a:r>
              <a:rPr lang="en-US" sz="3840" b="1">
                <a:solidFill>
                  <a:srgbClr val="000000"/>
                </a:solidFill>
                <a:latin typeface="Poppins Bold"/>
                <a:ea typeface="Poppins Bold"/>
                <a:cs typeface="Poppins Bold"/>
                <a:sym typeface="Poppins Bold"/>
              </a:rPr>
              <a:t>3999€</a:t>
            </a:r>
          </a:p>
        </p:txBody>
      </p:sp>
      <p:sp>
        <p:nvSpPr>
          <p:cNvPr id="72" name="Freeform 72"/>
          <p:cNvSpPr/>
          <p:nvPr/>
        </p:nvSpPr>
        <p:spPr>
          <a:xfrm rot="5400000">
            <a:off x="5915690" y="4201589"/>
            <a:ext cx="6456619" cy="3798774"/>
          </a:xfrm>
          <a:custGeom>
            <a:avLst/>
            <a:gdLst/>
            <a:ahLst/>
            <a:cxnLst/>
            <a:rect l="l" t="t" r="r" b="b"/>
            <a:pathLst>
              <a:path w="6456619" h="3798774">
                <a:moveTo>
                  <a:pt x="0" y="0"/>
                </a:moveTo>
                <a:lnTo>
                  <a:pt x="6456620" y="0"/>
                </a:lnTo>
                <a:lnTo>
                  <a:pt x="6456620" y="3798774"/>
                </a:lnTo>
                <a:lnTo>
                  <a:pt x="0" y="3798774"/>
                </a:lnTo>
                <a:lnTo>
                  <a:pt x="0" y="0"/>
                </a:lnTo>
                <a:close/>
              </a:path>
            </a:pathLst>
          </a:custGeom>
          <a:blipFill>
            <a:blip r:embed="rId2"/>
            <a:stretch>
              <a:fillRect/>
            </a:stretch>
          </a:blipFill>
        </p:spPr>
        <p:txBody>
          <a:bodyPr/>
          <a:lstStyle/>
          <a:p>
            <a:endParaRPr lang="en-US"/>
          </a:p>
        </p:txBody>
      </p:sp>
      <p:grpSp>
        <p:nvGrpSpPr>
          <p:cNvPr id="73" name="Group 73"/>
          <p:cNvGrpSpPr/>
          <p:nvPr/>
        </p:nvGrpSpPr>
        <p:grpSpPr>
          <a:xfrm>
            <a:off x="7354913" y="2428727"/>
            <a:ext cx="3578175" cy="6778588"/>
            <a:chOff x="0" y="0"/>
            <a:chExt cx="942400" cy="1785307"/>
          </a:xfrm>
        </p:grpSpPr>
        <p:sp>
          <p:nvSpPr>
            <p:cNvPr id="74" name="Freeform 74"/>
            <p:cNvSpPr/>
            <p:nvPr/>
          </p:nvSpPr>
          <p:spPr>
            <a:xfrm>
              <a:off x="0" y="0"/>
              <a:ext cx="942400" cy="1785307"/>
            </a:xfrm>
            <a:custGeom>
              <a:avLst/>
              <a:gdLst/>
              <a:ahLst/>
              <a:cxnLst/>
              <a:rect l="l" t="t" r="r" b="b"/>
              <a:pathLst>
                <a:path w="942400" h="1785307">
                  <a:moveTo>
                    <a:pt x="10818" y="0"/>
                  </a:moveTo>
                  <a:lnTo>
                    <a:pt x="931582" y="0"/>
                  </a:lnTo>
                  <a:cubicBezTo>
                    <a:pt x="937556" y="0"/>
                    <a:pt x="942400" y="4843"/>
                    <a:pt x="942400" y="10818"/>
                  </a:cubicBezTo>
                  <a:lnTo>
                    <a:pt x="942400" y="1774489"/>
                  </a:lnTo>
                  <a:cubicBezTo>
                    <a:pt x="942400" y="1777358"/>
                    <a:pt x="941260" y="1780110"/>
                    <a:pt x="939231" y="1782139"/>
                  </a:cubicBezTo>
                  <a:cubicBezTo>
                    <a:pt x="937202" y="1784167"/>
                    <a:pt x="934451" y="1785307"/>
                    <a:pt x="931582" y="1785307"/>
                  </a:cubicBezTo>
                  <a:lnTo>
                    <a:pt x="10818" y="1785307"/>
                  </a:lnTo>
                  <a:cubicBezTo>
                    <a:pt x="4843" y="1785307"/>
                    <a:pt x="0" y="1780464"/>
                    <a:pt x="0" y="1774489"/>
                  </a:cubicBezTo>
                  <a:lnTo>
                    <a:pt x="0" y="10818"/>
                  </a:lnTo>
                  <a:cubicBezTo>
                    <a:pt x="0" y="4843"/>
                    <a:pt x="4843" y="0"/>
                    <a:pt x="10818" y="0"/>
                  </a:cubicBezTo>
                  <a:close/>
                </a:path>
              </a:pathLst>
            </a:custGeom>
            <a:solidFill>
              <a:srgbClr val="FFFFFF"/>
            </a:solidFill>
          </p:spPr>
          <p:txBody>
            <a:bodyPr/>
            <a:lstStyle/>
            <a:p>
              <a:endParaRPr lang="en-US"/>
            </a:p>
          </p:txBody>
        </p:sp>
        <p:sp>
          <p:nvSpPr>
            <p:cNvPr id="75" name="TextBox 75"/>
            <p:cNvSpPr txBox="1"/>
            <p:nvPr/>
          </p:nvSpPr>
          <p:spPr>
            <a:xfrm>
              <a:off x="0" y="-38100"/>
              <a:ext cx="942400" cy="1823407"/>
            </a:xfrm>
            <a:prstGeom prst="rect">
              <a:avLst/>
            </a:prstGeom>
          </p:spPr>
          <p:txBody>
            <a:bodyPr lIns="50800" tIns="50800" rIns="50800" bIns="50800" rtlCol="0" anchor="ctr"/>
            <a:lstStyle/>
            <a:p>
              <a:pPr algn="ctr">
                <a:lnSpc>
                  <a:spcPts val="2660"/>
                </a:lnSpc>
              </a:pPr>
              <a:endParaRPr/>
            </a:p>
          </p:txBody>
        </p:sp>
      </p:grpSp>
      <p:grpSp>
        <p:nvGrpSpPr>
          <p:cNvPr id="76" name="Group 76"/>
          <p:cNvGrpSpPr/>
          <p:nvPr/>
        </p:nvGrpSpPr>
        <p:grpSpPr>
          <a:xfrm>
            <a:off x="7354913" y="2252748"/>
            <a:ext cx="3578175" cy="1759637"/>
            <a:chOff x="0" y="0"/>
            <a:chExt cx="942400" cy="463444"/>
          </a:xfrm>
        </p:grpSpPr>
        <p:sp>
          <p:nvSpPr>
            <p:cNvPr id="77" name="Freeform 77"/>
            <p:cNvSpPr/>
            <p:nvPr/>
          </p:nvSpPr>
          <p:spPr>
            <a:xfrm>
              <a:off x="0" y="0"/>
              <a:ext cx="942400" cy="463444"/>
            </a:xfrm>
            <a:custGeom>
              <a:avLst/>
              <a:gdLst/>
              <a:ahLst/>
              <a:cxnLst/>
              <a:rect l="l" t="t" r="r" b="b"/>
              <a:pathLst>
                <a:path w="942400" h="463444">
                  <a:moveTo>
                    <a:pt x="32455" y="0"/>
                  </a:moveTo>
                  <a:lnTo>
                    <a:pt x="909945" y="0"/>
                  </a:lnTo>
                  <a:cubicBezTo>
                    <a:pt x="927869" y="0"/>
                    <a:pt x="942400" y="14530"/>
                    <a:pt x="942400" y="32455"/>
                  </a:cubicBezTo>
                  <a:lnTo>
                    <a:pt x="942400" y="430989"/>
                  </a:lnTo>
                  <a:cubicBezTo>
                    <a:pt x="942400" y="448913"/>
                    <a:pt x="927869" y="463444"/>
                    <a:pt x="909945" y="463444"/>
                  </a:cubicBezTo>
                  <a:lnTo>
                    <a:pt x="32455" y="463444"/>
                  </a:lnTo>
                  <a:cubicBezTo>
                    <a:pt x="14530" y="463444"/>
                    <a:pt x="0" y="448913"/>
                    <a:pt x="0" y="430989"/>
                  </a:cubicBezTo>
                  <a:lnTo>
                    <a:pt x="0" y="32455"/>
                  </a:lnTo>
                  <a:cubicBezTo>
                    <a:pt x="0" y="14530"/>
                    <a:pt x="14530" y="0"/>
                    <a:pt x="32455" y="0"/>
                  </a:cubicBezTo>
                  <a:close/>
                </a:path>
              </a:pathLst>
            </a:custGeom>
            <a:solidFill>
              <a:srgbClr val="040606"/>
            </a:solidFill>
          </p:spPr>
          <p:txBody>
            <a:bodyPr/>
            <a:lstStyle/>
            <a:p>
              <a:endParaRPr lang="en-US"/>
            </a:p>
          </p:txBody>
        </p:sp>
        <p:sp>
          <p:nvSpPr>
            <p:cNvPr id="78" name="TextBox 78"/>
            <p:cNvSpPr txBox="1"/>
            <p:nvPr/>
          </p:nvSpPr>
          <p:spPr>
            <a:xfrm>
              <a:off x="0" y="-38100"/>
              <a:ext cx="942400" cy="501544"/>
            </a:xfrm>
            <a:prstGeom prst="rect">
              <a:avLst/>
            </a:prstGeom>
          </p:spPr>
          <p:txBody>
            <a:bodyPr lIns="50800" tIns="50800" rIns="50800" bIns="50800" rtlCol="0" anchor="ctr"/>
            <a:lstStyle/>
            <a:p>
              <a:pPr algn="ctr">
                <a:lnSpc>
                  <a:spcPts val="2660"/>
                </a:lnSpc>
              </a:pPr>
              <a:endParaRPr/>
            </a:p>
          </p:txBody>
        </p:sp>
      </p:grpSp>
      <p:grpSp>
        <p:nvGrpSpPr>
          <p:cNvPr id="79" name="Group 79"/>
          <p:cNvGrpSpPr/>
          <p:nvPr/>
        </p:nvGrpSpPr>
        <p:grpSpPr>
          <a:xfrm>
            <a:off x="8875012" y="2428727"/>
            <a:ext cx="536099" cy="248572"/>
            <a:chOff x="0" y="0"/>
            <a:chExt cx="714799" cy="331430"/>
          </a:xfrm>
        </p:grpSpPr>
        <p:sp>
          <p:nvSpPr>
            <p:cNvPr id="80" name="Freeform 80"/>
            <p:cNvSpPr/>
            <p:nvPr/>
          </p:nvSpPr>
          <p:spPr>
            <a:xfrm>
              <a:off x="0" y="4870"/>
              <a:ext cx="326559" cy="326559"/>
            </a:xfrm>
            <a:custGeom>
              <a:avLst/>
              <a:gdLst/>
              <a:ahLst/>
              <a:cxnLst/>
              <a:rect l="l" t="t" r="r" b="b"/>
              <a:pathLst>
                <a:path w="326559" h="326559">
                  <a:moveTo>
                    <a:pt x="0" y="0"/>
                  </a:moveTo>
                  <a:lnTo>
                    <a:pt x="326559" y="0"/>
                  </a:lnTo>
                  <a:lnTo>
                    <a:pt x="326559" y="326560"/>
                  </a:lnTo>
                  <a:lnTo>
                    <a:pt x="0" y="326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1" name="Freeform 81"/>
            <p:cNvSpPr/>
            <p:nvPr/>
          </p:nvSpPr>
          <p:spPr>
            <a:xfrm>
              <a:off x="388239" y="0"/>
              <a:ext cx="326559" cy="326559"/>
            </a:xfrm>
            <a:custGeom>
              <a:avLst/>
              <a:gdLst/>
              <a:ahLst/>
              <a:cxnLst/>
              <a:rect l="l" t="t" r="r" b="b"/>
              <a:pathLst>
                <a:path w="326559" h="326559">
                  <a:moveTo>
                    <a:pt x="0" y="0"/>
                  </a:moveTo>
                  <a:lnTo>
                    <a:pt x="326560" y="0"/>
                  </a:lnTo>
                  <a:lnTo>
                    <a:pt x="326560" y="326559"/>
                  </a:lnTo>
                  <a:lnTo>
                    <a:pt x="0" y="3265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82" name="Group 82"/>
          <p:cNvGrpSpPr/>
          <p:nvPr/>
        </p:nvGrpSpPr>
        <p:grpSpPr>
          <a:xfrm>
            <a:off x="13641983" y="2428727"/>
            <a:ext cx="828643" cy="248572"/>
            <a:chOff x="0" y="0"/>
            <a:chExt cx="1104858" cy="331430"/>
          </a:xfrm>
        </p:grpSpPr>
        <p:sp>
          <p:nvSpPr>
            <p:cNvPr id="83" name="Freeform 83"/>
            <p:cNvSpPr/>
            <p:nvPr/>
          </p:nvSpPr>
          <p:spPr>
            <a:xfrm>
              <a:off x="390059" y="4870"/>
              <a:ext cx="326559" cy="326559"/>
            </a:xfrm>
            <a:custGeom>
              <a:avLst/>
              <a:gdLst/>
              <a:ahLst/>
              <a:cxnLst/>
              <a:rect l="l" t="t" r="r" b="b"/>
              <a:pathLst>
                <a:path w="326559" h="326559">
                  <a:moveTo>
                    <a:pt x="0" y="0"/>
                  </a:moveTo>
                  <a:lnTo>
                    <a:pt x="326560" y="0"/>
                  </a:lnTo>
                  <a:lnTo>
                    <a:pt x="326560" y="326560"/>
                  </a:lnTo>
                  <a:lnTo>
                    <a:pt x="0" y="326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4" name="Freeform 84"/>
            <p:cNvSpPr/>
            <p:nvPr/>
          </p:nvSpPr>
          <p:spPr>
            <a:xfrm>
              <a:off x="0" y="4870"/>
              <a:ext cx="326559" cy="326559"/>
            </a:xfrm>
            <a:custGeom>
              <a:avLst/>
              <a:gdLst/>
              <a:ahLst/>
              <a:cxnLst/>
              <a:rect l="l" t="t" r="r" b="b"/>
              <a:pathLst>
                <a:path w="326559" h="326559">
                  <a:moveTo>
                    <a:pt x="0" y="0"/>
                  </a:moveTo>
                  <a:lnTo>
                    <a:pt x="326559" y="0"/>
                  </a:lnTo>
                  <a:lnTo>
                    <a:pt x="326559" y="326560"/>
                  </a:lnTo>
                  <a:lnTo>
                    <a:pt x="0" y="3265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5" name="Freeform 85"/>
            <p:cNvSpPr/>
            <p:nvPr/>
          </p:nvSpPr>
          <p:spPr>
            <a:xfrm>
              <a:off x="778299" y="0"/>
              <a:ext cx="326559" cy="326559"/>
            </a:xfrm>
            <a:custGeom>
              <a:avLst/>
              <a:gdLst/>
              <a:ahLst/>
              <a:cxnLst/>
              <a:rect l="l" t="t" r="r" b="b"/>
              <a:pathLst>
                <a:path w="326559" h="326559">
                  <a:moveTo>
                    <a:pt x="0" y="0"/>
                  </a:moveTo>
                  <a:lnTo>
                    <a:pt x="326559" y="0"/>
                  </a:lnTo>
                  <a:lnTo>
                    <a:pt x="326559" y="326559"/>
                  </a:lnTo>
                  <a:lnTo>
                    <a:pt x="0" y="3265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86" name="Group 86"/>
          <p:cNvGrpSpPr/>
          <p:nvPr/>
        </p:nvGrpSpPr>
        <p:grpSpPr>
          <a:xfrm>
            <a:off x="7354913" y="3662418"/>
            <a:ext cx="3578175" cy="535227"/>
            <a:chOff x="0" y="0"/>
            <a:chExt cx="942400" cy="140965"/>
          </a:xfrm>
        </p:grpSpPr>
        <p:sp>
          <p:nvSpPr>
            <p:cNvPr id="87" name="Freeform 87"/>
            <p:cNvSpPr/>
            <p:nvPr/>
          </p:nvSpPr>
          <p:spPr>
            <a:xfrm>
              <a:off x="0" y="0"/>
              <a:ext cx="942400" cy="140965"/>
            </a:xfrm>
            <a:custGeom>
              <a:avLst/>
              <a:gdLst/>
              <a:ahLst/>
              <a:cxnLst/>
              <a:rect l="l" t="t" r="r" b="b"/>
              <a:pathLst>
                <a:path w="942400" h="140965">
                  <a:moveTo>
                    <a:pt x="0" y="0"/>
                  </a:moveTo>
                  <a:lnTo>
                    <a:pt x="942400" y="0"/>
                  </a:lnTo>
                  <a:lnTo>
                    <a:pt x="942400" y="140965"/>
                  </a:lnTo>
                  <a:lnTo>
                    <a:pt x="0" y="140965"/>
                  </a:lnTo>
                  <a:close/>
                </a:path>
              </a:pathLst>
            </a:custGeom>
            <a:solidFill>
              <a:srgbClr val="040606"/>
            </a:solidFill>
          </p:spPr>
          <p:txBody>
            <a:bodyPr/>
            <a:lstStyle/>
            <a:p>
              <a:endParaRPr lang="en-US"/>
            </a:p>
          </p:txBody>
        </p:sp>
        <p:sp>
          <p:nvSpPr>
            <p:cNvPr id="88" name="TextBox 88"/>
            <p:cNvSpPr txBox="1"/>
            <p:nvPr/>
          </p:nvSpPr>
          <p:spPr>
            <a:xfrm>
              <a:off x="0" y="-38100"/>
              <a:ext cx="942400" cy="179065"/>
            </a:xfrm>
            <a:prstGeom prst="rect">
              <a:avLst/>
            </a:prstGeom>
          </p:spPr>
          <p:txBody>
            <a:bodyPr lIns="50800" tIns="50800" rIns="50800" bIns="50800" rtlCol="0" anchor="ctr"/>
            <a:lstStyle/>
            <a:p>
              <a:pPr algn="ctr">
                <a:lnSpc>
                  <a:spcPts val="2660"/>
                </a:lnSpc>
              </a:pPr>
              <a:endParaRPr/>
            </a:p>
          </p:txBody>
        </p:sp>
      </p:grpSp>
      <p:grpSp>
        <p:nvGrpSpPr>
          <p:cNvPr id="89" name="Group 89"/>
          <p:cNvGrpSpPr/>
          <p:nvPr/>
        </p:nvGrpSpPr>
        <p:grpSpPr>
          <a:xfrm>
            <a:off x="8097932" y="8445710"/>
            <a:ext cx="2092135" cy="388847"/>
            <a:chOff x="0" y="0"/>
            <a:chExt cx="551015" cy="102412"/>
          </a:xfrm>
        </p:grpSpPr>
        <p:sp>
          <p:nvSpPr>
            <p:cNvPr id="90" name="Freeform 90"/>
            <p:cNvSpPr/>
            <p:nvPr/>
          </p:nvSpPr>
          <p:spPr>
            <a:xfrm>
              <a:off x="0" y="0"/>
              <a:ext cx="551015" cy="102412"/>
            </a:xfrm>
            <a:custGeom>
              <a:avLst/>
              <a:gdLst/>
              <a:ahLst/>
              <a:cxnLst/>
              <a:rect l="l" t="t" r="r" b="b"/>
              <a:pathLst>
                <a:path w="551015" h="102412">
                  <a:moveTo>
                    <a:pt x="18502" y="0"/>
                  </a:moveTo>
                  <a:lnTo>
                    <a:pt x="532513" y="0"/>
                  </a:lnTo>
                  <a:cubicBezTo>
                    <a:pt x="537420" y="0"/>
                    <a:pt x="542126" y="1949"/>
                    <a:pt x="545596" y="5419"/>
                  </a:cubicBezTo>
                  <a:cubicBezTo>
                    <a:pt x="549066" y="8889"/>
                    <a:pt x="551015" y="13595"/>
                    <a:pt x="551015" y="18502"/>
                  </a:cubicBezTo>
                  <a:lnTo>
                    <a:pt x="551015" y="83910"/>
                  </a:lnTo>
                  <a:cubicBezTo>
                    <a:pt x="551015" y="94129"/>
                    <a:pt x="542731" y="102412"/>
                    <a:pt x="532513" y="102412"/>
                  </a:cubicBezTo>
                  <a:lnTo>
                    <a:pt x="18502" y="102412"/>
                  </a:lnTo>
                  <a:cubicBezTo>
                    <a:pt x="13595" y="102412"/>
                    <a:pt x="8889" y="100463"/>
                    <a:pt x="5419" y="96993"/>
                  </a:cubicBezTo>
                  <a:cubicBezTo>
                    <a:pt x="1949" y="93523"/>
                    <a:pt x="0" y="88817"/>
                    <a:pt x="0" y="83910"/>
                  </a:cubicBezTo>
                  <a:lnTo>
                    <a:pt x="0" y="18502"/>
                  </a:lnTo>
                  <a:cubicBezTo>
                    <a:pt x="0" y="8284"/>
                    <a:pt x="8284" y="0"/>
                    <a:pt x="18502" y="0"/>
                  </a:cubicBezTo>
                  <a:close/>
                </a:path>
              </a:pathLst>
            </a:custGeom>
            <a:solidFill>
              <a:srgbClr val="EBE2D6"/>
            </a:solidFill>
          </p:spPr>
          <p:txBody>
            <a:bodyPr/>
            <a:lstStyle/>
            <a:p>
              <a:endParaRPr lang="en-US"/>
            </a:p>
          </p:txBody>
        </p:sp>
        <p:sp>
          <p:nvSpPr>
            <p:cNvPr id="91" name="TextBox 91"/>
            <p:cNvSpPr txBox="1"/>
            <p:nvPr/>
          </p:nvSpPr>
          <p:spPr>
            <a:xfrm>
              <a:off x="0" y="-38100"/>
              <a:ext cx="551015" cy="140512"/>
            </a:xfrm>
            <a:prstGeom prst="rect">
              <a:avLst/>
            </a:prstGeom>
          </p:spPr>
          <p:txBody>
            <a:bodyPr lIns="50800" tIns="50800" rIns="50800" bIns="50800" rtlCol="0" anchor="ctr"/>
            <a:lstStyle/>
            <a:p>
              <a:pPr algn="ctr">
                <a:lnSpc>
                  <a:spcPts val="2660"/>
                </a:lnSpc>
              </a:pPr>
              <a:endParaRPr/>
            </a:p>
          </p:txBody>
        </p:sp>
      </p:grpSp>
      <p:grpSp>
        <p:nvGrpSpPr>
          <p:cNvPr id="92" name="Group 92"/>
          <p:cNvGrpSpPr/>
          <p:nvPr/>
        </p:nvGrpSpPr>
        <p:grpSpPr>
          <a:xfrm>
            <a:off x="7785143" y="5480265"/>
            <a:ext cx="2810234" cy="2651120"/>
            <a:chOff x="0" y="0"/>
            <a:chExt cx="3746978" cy="3534827"/>
          </a:xfrm>
        </p:grpSpPr>
        <p:sp>
          <p:nvSpPr>
            <p:cNvPr id="93" name="Freeform 93"/>
            <p:cNvSpPr/>
            <p:nvPr/>
          </p:nvSpPr>
          <p:spPr>
            <a:xfrm>
              <a:off x="0" y="79678"/>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4" name="Freeform 94"/>
            <p:cNvSpPr/>
            <p:nvPr/>
          </p:nvSpPr>
          <p:spPr>
            <a:xfrm>
              <a:off x="0" y="706210"/>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5" name="Freeform 95"/>
            <p:cNvSpPr/>
            <p:nvPr/>
          </p:nvSpPr>
          <p:spPr>
            <a:xfrm>
              <a:off x="0" y="1332742"/>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6" name="Freeform 96"/>
            <p:cNvSpPr/>
            <p:nvPr/>
          </p:nvSpPr>
          <p:spPr>
            <a:xfrm>
              <a:off x="0" y="1959275"/>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7" name="Freeform 97"/>
            <p:cNvSpPr/>
            <p:nvPr/>
          </p:nvSpPr>
          <p:spPr>
            <a:xfrm>
              <a:off x="0" y="2585807"/>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8" name="Freeform 98"/>
            <p:cNvSpPr/>
            <p:nvPr/>
          </p:nvSpPr>
          <p:spPr>
            <a:xfrm>
              <a:off x="0" y="3212339"/>
              <a:ext cx="323747" cy="242810"/>
            </a:xfrm>
            <a:custGeom>
              <a:avLst/>
              <a:gdLst/>
              <a:ahLst/>
              <a:cxnLst/>
              <a:rect l="l" t="t" r="r" b="b"/>
              <a:pathLst>
                <a:path w="323747" h="242810">
                  <a:moveTo>
                    <a:pt x="0" y="0"/>
                  </a:moveTo>
                  <a:lnTo>
                    <a:pt x="323747" y="0"/>
                  </a:lnTo>
                  <a:lnTo>
                    <a:pt x="323747" y="242810"/>
                  </a:lnTo>
                  <a:lnTo>
                    <a:pt x="0" y="242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9" name="TextBox 99"/>
            <p:cNvSpPr txBox="1"/>
            <p:nvPr/>
          </p:nvSpPr>
          <p:spPr>
            <a:xfrm>
              <a:off x="426866" y="-47625"/>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Services avancés</a:t>
              </a:r>
            </a:p>
          </p:txBody>
        </p:sp>
        <p:sp>
          <p:nvSpPr>
            <p:cNvPr id="100" name="TextBox 100"/>
            <p:cNvSpPr txBox="1"/>
            <p:nvPr/>
          </p:nvSpPr>
          <p:spPr>
            <a:xfrm>
              <a:off x="426866" y="578907"/>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Suivi personnalisé</a:t>
              </a:r>
            </a:p>
          </p:txBody>
        </p:sp>
        <p:sp>
          <p:nvSpPr>
            <p:cNvPr id="101" name="TextBox 101"/>
            <p:cNvSpPr txBox="1"/>
            <p:nvPr/>
          </p:nvSpPr>
          <p:spPr>
            <a:xfrm>
              <a:off x="426866" y="1205440"/>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5 projets inclus</a:t>
              </a:r>
            </a:p>
          </p:txBody>
        </p:sp>
        <p:sp>
          <p:nvSpPr>
            <p:cNvPr id="102" name="TextBox 102"/>
            <p:cNvSpPr txBox="1"/>
            <p:nvPr/>
          </p:nvSpPr>
          <p:spPr>
            <a:xfrm>
              <a:off x="426866" y="1831972"/>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Analyses détaillées</a:t>
              </a:r>
            </a:p>
          </p:txBody>
        </p:sp>
        <p:sp>
          <p:nvSpPr>
            <p:cNvPr id="103" name="TextBox 103"/>
            <p:cNvSpPr txBox="1"/>
            <p:nvPr/>
          </p:nvSpPr>
          <p:spPr>
            <a:xfrm>
              <a:off x="426866" y="2458504"/>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Coaching individuel</a:t>
              </a:r>
            </a:p>
          </p:txBody>
        </p:sp>
        <p:sp>
          <p:nvSpPr>
            <p:cNvPr id="104" name="TextBox 104"/>
            <p:cNvSpPr txBox="1"/>
            <p:nvPr/>
          </p:nvSpPr>
          <p:spPr>
            <a:xfrm>
              <a:off x="426866" y="3085036"/>
              <a:ext cx="3320112" cy="449791"/>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Support rapide</a:t>
              </a:r>
            </a:p>
          </p:txBody>
        </p:sp>
      </p:grpSp>
      <p:sp>
        <p:nvSpPr>
          <p:cNvPr id="105" name="TextBox 105"/>
          <p:cNvSpPr txBox="1"/>
          <p:nvPr/>
        </p:nvSpPr>
        <p:spPr>
          <a:xfrm>
            <a:off x="7732899" y="3186542"/>
            <a:ext cx="2822202" cy="618857"/>
          </a:xfrm>
          <a:prstGeom prst="rect">
            <a:avLst/>
          </a:prstGeom>
        </p:spPr>
        <p:txBody>
          <a:bodyPr lIns="0" tIns="0" rIns="0" bIns="0" rtlCol="0" anchor="t">
            <a:spAutoFit/>
          </a:bodyPr>
          <a:lstStyle/>
          <a:p>
            <a:pPr algn="ctr">
              <a:lnSpc>
                <a:spcPts val="4739"/>
              </a:lnSpc>
            </a:pPr>
            <a:r>
              <a:rPr lang="en-US" sz="3385" b="1">
                <a:solidFill>
                  <a:srgbClr val="FFFFFF"/>
                </a:solidFill>
                <a:latin typeface="Poppins Bold"/>
                <a:ea typeface="Poppins Bold"/>
                <a:cs typeface="Poppins Bold"/>
                <a:sym typeface="Poppins Bold"/>
              </a:rPr>
              <a:t>GOLD</a:t>
            </a:r>
          </a:p>
        </p:txBody>
      </p:sp>
      <p:sp>
        <p:nvSpPr>
          <p:cNvPr id="106" name="TextBox 106"/>
          <p:cNvSpPr txBox="1"/>
          <p:nvPr/>
        </p:nvSpPr>
        <p:spPr>
          <a:xfrm>
            <a:off x="7732899" y="2994272"/>
            <a:ext cx="2822202" cy="248016"/>
          </a:xfrm>
          <a:prstGeom prst="rect">
            <a:avLst/>
          </a:prstGeom>
        </p:spPr>
        <p:txBody>
          <a:bodyPr lIns="0" tIns="0" rIns="0" bIns="0" rtlCol="0" anchor="t">
            <a:spAutoFit/>
          </a:bodyPr>
          <a:lstStyle/>
          <a:p>
            <a:pPr algn="ctr">
              <a:lnSpc>
                <a:spcPts val="2079"/>
              </a:lnSpc>
            </a:pPr>
            <a:r>
              <a:rPr lang="en-US" sz="1485">
                <a:solidFill>
                  <a:srgbClr val="FFFFFF"/>
                </a:solidFill>
                <a:latin typeface="Lato"/>
                <a:ea typeface="Lato"/>
                <a:cs typeface="Lato"/>
                <a:sym typeface="Lato"/>
              </a:rPr>
              <a:t>FORMULE</a:t>
            </a:r>
          </a:p>
        </p:txBody>
      </p:sp>
      <p:sp>
        <p:nvSpPr>
          <p:cNvPr id="107" name="TextBox 107"/>
          <p:cNvSpPr txBox="1"/>
          <p:nvPr/>
        </p:nvSpPr>
        <p:spPr>
          <a:xfrm>
            <a:off x="8300801" y="8518349"/>
            <a:ext cx="1686398" cy="214996"/>
          </a:xfrm>
          <a:prstGeom prst="rect">
            <a:avLst/>
          </a:prstGeom>
        </p:spPr>
        <p:txBody>
          <a:bodyPr lIns="0" tIns="0" rIns="0" bIns="0" rtlCol="0" anchor="t">
            <a:spAutoFit/>
          </a:bodyPr>
          <a:lstStyle/>
          <a:p>
            <a:pPr algn="ctr">
              <a:lnSpc>
                <a:spcPts val="1799"/>
              </a:lnSpc>
            </a:pPr>
            <a:r>
              <a:rPr lang="en-US" sz="1285" b="1">
                <a:solidFill>
                  <a:srgbClr val="000000"/>
                </a:solidFill>
                <a:latin typeface="Lato Bold"/>
                <a:ea typeface="Lato Bold"/>
                <a:cs typeface="Lato Bold"/>
                <a:sym typeface="Lato Bold"/>
              </a:rPr>
              <a:t>SANS ENGAGEMENT</a:t>
            </a:r>
          </a:p>
        </p:txBody>
      </p:sp>
      <p:sp>
        <p:nvSpPr>
          <p:cNvPr id="108" name="TextBox 108"/>
          <p:cNvSpPr txBox="1"/>
          <p:nvPr/>
        </p:nvSpPr>
        <p:spPr>
          <a:xfrm>
            <a:off x="8336964" y="4538824"/>
            <a:ext cx="1614071" cy="577299"/>
          </a:xfrm>
          <a:prstGeom prst="rect">
            <a:avLst/>
          </a:prstGeom>
        </p:spPr>
        <p:txBody>
          <a:bodyPr lIns="0" tIns="0" rIns="0" bIns="0" rtlCol="0" anchor="t">
            <a:spAutoFit/>
          </a:bodyPr>
          <a:lstStyle/>
          <a:p>
            <a:pPr algn="ctr">
              <a:lnSpc>
                <a:spcPts val="4263"/>
              </a:lnSpc>
            </a:pPr>
            <a:r>
              <a:rPr lang="en-US" sz="3840" b="1">
                <a:solidFill>
                  <a:srgbClr val="000000"/>
                </a:solidFill>
                <a:latin typeface="Poppins Bold"/>
                <a:ea typeface="Poppins Bold"/>
                <a:cs typeface="Poppins Bold"/>
                <a:sym typeface="Poppins Bold"/>
              </a:rPr>
              <a:t>2499€</a:t>
            </a:r>
          </a:p>
        </p:txBody>
      </p:sp>
      <p:sp>
        <p:nvSpPr>
          <p:cNvPr id="109" name="TextBox 109"/>
          <p:cNvSpPr txBox="1"/>
          <p:nvPr/>
        </p:nvSpPr>
        <p:spPr>
          <a:xfrm>
            <a:off x="5613977" y="696676"/>
            <a:ext cx="7060045" cy="1136972"/>
          </a:xfrm>
          <a:prstGeom prst="rect">
            <a:avLst/>
          </a:prstGeom>
        </p:spPr>
        <p:txBody>
          <a:bodyPr lIns="0" tIns="0" rIns="0" bIns="0" rtlCol="0" anchor="t">
            <a:spAutoFit/>
          </a:bodyPr>
          <a:lstStyle/>
          <a:p>
            <a:pPr algn="ctr">
              <a:lnSpc>
                <a:spcPts val="9257"/>
              </a:lnSpc>
            </a:pPr>
            <a:r>
              <a:rPr lang="en-US" sz="6612" b="1" spc="-218">
                <a:solidFill>
                  <a:srgbClr val="000000"/>
                </a:solidFill>
                <a:latin typeface="Roboto Bold"/>
                <a:ea typeface="Roboto Bold"/>
                <a:cs typeface="Roboto Bold"/>
                <a:sym typeface="Roboto Bold"/>
              </a:rPr>
              <a:t>Nos Formules</a:t>
            </a:r>
          </a:p>
        </p:txBody>
      </p:sp>
      <p:grpSp>
        <p:nvGrpSpPr>
          <p:cNvPr id="110" name="Group 110"/>
          <p:cNvGrpSpPr/>
          <p:nvPr/>
        </p:nvGrpSpPr>
        <p:grpSpPr>
          <a:xfrm>
            <a:off x="17349683" y="9345065"/>
            <a:ext cx="423967" cy="427585"/>
            <a:chOff x="0" y="0"/>
            <a:chExt cx="205716" cy="207472"/>
          </a:xfrm>
        </p:grpSpPr>
        <p:sp>
          <p:nvSpPr>
            <p:cNvPr id="111" name="Freeform 111"/>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12" name="TextBox 112"/>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14</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025" y="-109025"/>
            <a:ext cx="2978646" cy="4134058"/>
            <a:chOff x="0" y="0"/>
            <a:chExt cx="896125" cy="1243731"/>
          </a:xfrm>
        </p:grpSpPr>
        <p:sp>
          <p:nvSpPr>
            <p:cNvPr id="3" name="Freeform 3"/>
            <p:cNvSpPr/>
            <p:nvPr/>
          </p:nvSpPr>
          <p:spPr>
            <a:xfrm>
              <a:off x="0" y="0"/>
              <a:ext cx="896125" cy="1243731"/>
            </a:xfrm>
            <a:custGeom>
              <a:avLst/>
              <a:gdLst/>
              <a:ahLst/>
              <a:cxnLst/>
              <a:rect l="l" t="t" r="r" b="b"/>
              <a:pathLst>
                <a:path w="896125" h="1243731">
                  <a:moveTo>
                    <a:pt x="0" y="0"/>
                  </a:moveTo>
                  <a:lnTo>
                    <a:pt x="896125" y="0"/>
                  </a:lnTo>
                  <a:lnTo>
                    <a:pt x="896125" y="1243731"/>
                  </a:lnTo>
                  <a:lnTo>
                    <a:pt x="0" y="1243731"/>
                  </a:lnTo>
                  <a:close/>
                </a:path>
              </a:pathLst>
            </a:custGeom>
            <a:solidFill>
              <a:srgbClr val="202020"/>
            </a:solidFill>
          </p:spPr>
          <p:txBody>
            <a:bodyPr/>
            <a:lstStyle/>
            <a:p>
              <a:endParaRPr lang="en-US"/>
            </a:p>
          </p:txBody>
        </p:sp>
        <p:sp>
          <p:nvSpPr>
            <p:cNvPr id="4" name="TextBox 4"/>
            <p:cNvSpPr txBox="1"/>
            <p:nvPr/>
          </p:nvSpPr>
          <p:spPr>
            <a:xfrm>
              <a:off x="0" y="-38100"/>
              <a:ext cx="896125" cy="128183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80790"/>
            <a:ext cx="3101155" cy="4939761"/>
            <a:chOff x="0" y="0"/>
            <a:chExt cx="480450" cy="765298"/>
          </a:xfrm>
        </p:grpSpPr>
        <p:sp>
          <p:nvSpPr>
            <p:cNvPr id="6" name="Freeform 6"/>
            <p:cNvSpPr/>
            <p:nvPr/>
          </p:nvSpPr>
          <p:spPr>
            <a:xfrm>
              <a:off x="0" y="0"/>
              <a:ext cx="480450" cy="765298"/>
            </a:xfrm>
            <a:custGeom>
              <a:avLst/>
              <a:gdLst/>
              <a:ahLst/>
              <a:cxnLst/>
              <a:rect l="l" t="t" r="r" b="b"/>
              <a:pathLst>
                <a:path w="480450" h="765298">
                  <a:moveTo>
                    <a:pt x="0" y="0"/>
                  </a:moveTo>
                  <a:lnTo>
                    <a:pt x="480450" y="0"/>
                  </a:lnTo>
                  <a:lnTo>
                    <a:pt x="480450" y="765298"/>
                  </a:lnTo>
                  <a:lnTo>
                    <a:pt x="0" y="765298"/>
                  </a:lnTo>
                  <a:close/>
                </a:path>
              </a:pathLst>
            </a:custGeom>
            <a:blipFill>
              <a:blip r:embed="rId2"/>
              <a:stretch>
                <a:fillRect l="-51606" r="-87474"/>
              </a:stretch>
            </a:blipFill>
          </p:spPr>
          <p:txBody>
            <a:bodyPr/>
            <a:lstStyle/>
            <a:p>
              <a:endParaRPr lang="en-US"/>
            </a:p>
          </p:txBody>
        </p:sp>
      </p:grpSp>
      <p:grpSp>
        <p:nvGrpSpPr>
          <p:cNvPr id="7" name="Group 7"/>
          <p:cNvGrpSpPr/>
          <p:nvPr/>
        </p:nvGrpSpPr>
        <p:grpSpPr>
          <a:xfrm>
            <a:off x="1028700" y="6218060"/>
            <a:ext cx="3101155" cy="3040240"/>
            <a:chOff x="0" y="0"/>
            <a:chExt cx="480450" cy="471013"/>
          </a:xfrm>
        </p:grpSpPr>
        <p:sp>
          <p:nvSpPr>
            <p:cNvPr id="8" name="Freeform 8"/>
            <p:cNvSpPr/>
            <p:nvPr/>
          </p:nvSpPr>
          <p:spPr>
            <a:xfrm>
              <a:off x="0" y="0"/>
              <a:ext cx="480450" cy="471013"/>
            </a:xfrm>
            <a:custGeom>
              <a:avLst/>
              <a:gdLst/>
              <a:ahLst/>
              <a:cxnLst/>
              <a:rect l="l" t="t" r="r" b="b"/>
              <a:pathLst>
                <a:path w="480450" h="471013">
                  <a:moveTo>
                    <a:pt x="0" y="0"/>
                  </a:moveTo>
                  <a:lnTo>
                    <a:pt x="480450" y="0"/>
                  </a:lnTo>
                  <a:lnTo>
                    <a:pt x="480450" y="471013"/>
                  </a:lnTo>
                  <a:lnTo>
                    <a:pt x="0" y="471013"/>
                  </a:lnTo>
                  <a:close/>
                </a:path>
              </a:pathLst>
            </a:custGeom>
            <a:blipFill>
              <a:blip r:embed="rId3"/>
              <a:stretch>
                <a:fillRect l="-23572" r="-23572"/>
              </a:stretch>
            </a:blipFill>
          </p:spPr>
          <p:txBody>
            <a:bodyPr/>
            <a:lstStyle/>
            <a:p>
              <a:endParaRPr lang="en-US"/>
            </a:p>
          </p:txBody>
        </p:sp>
      </p:grpSp>
      <p:grpSp>
        <p:nvGrpSpPr>
          <p:cNvPr id="9" name="Group 9"/>
          <p:cNvGrpSpPr/>
          <p:nvPr/>
        </p:nvGrpSpPr>
        <p:grpSpPr>
          <a:xfrm>
            <a:off x="4545422" y="5731379"/>
            <a:ext cx="3101155" cy="3526921"/>
            <a:chOff x="0" y="0"/>
            <a:chExt cx="480450" cy="546412"/>
          </a:xfrm>
        </p:grpSpPr>
        <p:sp>
          <p:nvSpPr>
            <p:cNvPr id="10" name="Freeform 10"/>
            <p:cNvSpPr/>
            <p:nvPr/>
          </p:nvSpPr>
          <p:spPr>
            <a:xfrm>
              <a:off x="0" y="0"/>
              <a:ext cx="480450" cy="546412"/>
            </a:xfrm>
            <a:custGeom>
              <a:avLst/>
              <a:gdLst/>
              <a:ahLst/>
              <a:cxnLst/>
              <a:rect l="l" t="t" r="r" b="b"/>
              <a:pathLst>
                <a:path w="480450" h="546412">
                  <a:moveTo>
                    <a:pt x="0" y="0"/>
                  </a:moveTo>
                  <a:lnTo>
                    <a:pt x="480450" y="0"/>
                  </a:lnTo>
                  <a:lnTo>
                    <a:pt x="480450" y="546412"/>
                  </a:lnTo>
                  <a:lnTo>
                    <a:pt x="0" y="546412"/>
                  </a:lnTo>
                  <a:close/>
                </a:path>
              </a:pathLst>
            </a:custGeom>
            <a:blipFill>
              <a:blip r:embed="rId4"/>
              <a:stretch>
                <a:fillRect l="-35190" r="-35190"/>
              </a:stretch>
            </a:blipFill>
          </p:spPr>
          <p:txBody>
            <a:bodyPr/>
            <a:lstStyle/>
            <a:p>
              <a:endParaRPr lang="en-US"/>
            </a:p>
          </p:txBody>
        </p:sp>
      </p:grpSp>
      <p:grpSp>
        <p:nvGrpSpPr>
          <p:cNvPr id="11" name="Group 11"/>
          <p:cNvGrpSpPr/>
          <p:nvPr/>
        </p:nvGrpSpPr>
        <p:grpSpPr>
          <a:xfrm>
            <a:off x="4545422" y="1974416"/>
            <a:ext cx="3101155" cy="3526921"/>
            <a:chOff x="0" y="0"/>
            <a:chExt cx="480450" cy="546412"/>
          </a:xfrm>
        </p:grpSpPr>
        <p:sp>
          <p:nvSpPr>
            <p:cNvPr id="12" name="Freeform 12"/>
            <p:cNvSpPr/>
            <p:nvPr/>
          </p:nvSpPr>
          <p:spPr>
            <a:xfrm>
              <a:off x="0" y="0"/>
              <a:ext cx="480450" cy="546412"/>
            </a:xfrm>
            <a:custGeom>
              <a:avLst/>
              <a:gdLst/>
              <a:ahLst/>
              <a:cxnLst/>
              <a:rect l="l" t="t" r="r" b="b"/>
              <a:pathLst>
                <a:path w="480450" h="546412">
                  <a:moveTo>
                    <a:pt x="0" y="0"/>
                  </a:moveTo>
                  <a:lnTo>
                    <a:pt x="480450" y="0"/>
                  </a:lnTo>
                  <a:lnTo>
                    <a:pt x="480450" y="546412"/>
                  </a:lnTo>
                  <a:lnTo>
                    <a:pt x="0" y="546412"/>
                  </a:lnTo>
                  <a:close/>
                </a:path>
              </a:pathLst>
            </a:custGeom>
            <a:blipFill>
              <a:blip r:embed="rId5"/>
              <a:stretch>
                <a:fillRect l="-7963" r="-62417"/>
              </a:stretch>
            </a:blipFill>
          </p:spPr>
          <p:txBody>
            <a:bodyPr/>
            <a:lstStyle/>
            <a:p>
              <a:endParaRPr lang="en-US"/>
            </a:p>
          </p:txBody>
        </p:sp>
      </p:grpSp>
      <p:grpSp>
        <p:nvGrpSpPr>
          <p:cNvPr id="13" name="Group 13"/>
          <p:cNvGrpSpPr/>
          <p:nvPr/>
        </p:nvGrpSpPr>
        <p:grpSpPr>
          <a:xfrm>
            <a:off x="17349683" y="9345065"/>
            <a:ext cx="423967" cy="427585"/>
            <a:chOff x="0" y="0"/>
            <a:chExt cx="205716" cy="207472"/>
          </a:xfrm>
        </p:grpSpPr>
        <p:sp>
          <p:nvSpPr>
            <p:cNvPr id="14" name="Freeform 14"/>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5" name="TextBox 15"/>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15</a:t>
              </a:r>
            </a:p>
          </p:txBody>
        </p:sp>
      </p:grpSp>
      <p:grpSp>
        <p:nvGrpSpPr>
          <p:cNvPr id="16" name="Group 16"/>
          <p:cNvGrpSpPr/>
          <p:nvPr/>
        </p:nvGrpSpPr>
        <p:grpSpPr>
          <a:xfrm>
            <a:off x="8445342" y="3287439"/>
            <a:ext cx="257348" cy="257348"/>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19" name="TextBox 19"/>
          <p:cNvSpPr txBox="1"/>
          <p:nvPr/>
        </p:nvSpPr>
        <p:spPr>
          <a:xfrm>
            <a:off x="8867046" y="3172344"/>
            <a:ext cx="6121759" cy="1054099"/>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Utilisez cette section pour détailler les étapes clés ou les grandes lignes du projet. Présentez comment vous envisagez de répondre aux besoins</a:t>
            </a:r>
          </a:p>
        </p:txBody>
      </p:sp>
      <p:grpSp>
        <p:nvGrpSpPr>
          <p:cNvPr id="20" name="Group 20"/>
          <p:cNvGrpSpPr/>
          <p:nvPr/>
        </p:nvGrpSpPr>
        <p:grpSpPr>
          <a:xfrm>
            <a:off x="8445342" y="4711226"/>
            <a:ext cx="6543463" cy="1006474"/>
            <a:chOff x="0" y="0"/>
            <a:chExt cx="8724618" cy="1341966"/>
          </a:xfrm>
        </p:grpSpPr>
        <p:grpSp>
          <p:nvGrpSpPr>
            <p:cNvPr id="21" name="Group 21"/>
            <p:cNvGrpSpPr/>
            <p:nvPr/>
          </p:nvGrpSpPr>
          <p:grpSpPr>
            <a:xfrm>
              <a:off x="0" y="89959"/>
              <a:ext cx="384091" cy="343130"/>
              <a:chOff x="0" y="0"/>
              <a:chExt cx="909826" cy="812800"/>
            </a:xfrm>
          </p:grpSpPr>
          <p:sp>
            <p:nvSpPr>
              <p:cNvPr id="22" name="Freeform 22"/>
              <p:cNvSpPr/>
              <p:nvPr/>
            </p:nvSpPr>
            <p:spPr>
              <a:xfrm>
                <a:off x="0" y="0"/>
                <a:ext cx="909826" cy="812800"/>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909826" cy="860425"/>
              </a:xfrm>
              <a:prstGeom prst="rect">
                <a:avLst/>
              </a:prstGeom>
            </p:spPr>
            <p:txBody>
              <a:bodyPr lIns="50800" tIns="50800" rIns="50800" bIns="50800" rtlCol="0" anchor="ctr"/>
              <a:lstStyle/>
              <a:p>
                <a:pPr algn="ctr">
                  <a:lnSpc>
                    <a:spcPts val="3360"/>
                  </a:lnSpc>
                </a:pPr>
                <a:endParaRPr/>
              </a:p>
            </p:txBody>
          </p:sp>
        </p:grpSp>
        <p:sp>
          <p:nvSpPr>
            <p:cNvPr id="24" name="TextBox 24"/>
            <p:cNvSpPr txBox="1"/>
            <p:nvPr/>
          </p:nvSpPr>
          <p:spPr>
            <a:xfrm>
              <a:off x="629392" y="-47625"/>
              <a:ext cx="8095226" cy="1389591"/>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Utilisez cette section pour détailler les étapes clés ou les grandes lignes du projet. Présentez comment vous envisagez de répondre aux besoins</a:t>
              </a:r>
            </a:p>
          </p:txBody>
        </p:sp>
      </p:grpSp>
      <p:grpSp>
        <p:nvGrpSpPr>
          <p:cNvPr id="25" name="Group 25"/>
          <p:cNvGrpSpPr/>
          <p:nvPr/>
        </p:nvGrpSpPr>
        <p:grpSpPr>
          <a:xfrm>
            <a:off x="8445342" y="6202483"/>
            <a:ext cx="6543463" cy="1006474"/>
            <a:chOff x="0" y="0"/>
            <a:chExt cx="8724618" cy="1341966"/>
          </a:xfrm>
        </p:grpSpPr>
        <p:grpSp>
          <p:nvGrpSpPr>
            <p:cNvPr id="26" name="Group 26"/>
            <p:cNvGrpSpPr/>
            <p:nvPr/>
          </p:nvGrpSpPr>
          <p:grpSpPr>
            <a:xfrm>
              <a:off x="0" y="89959"/>
              <a:ext cx="384091" cy="343130"/>
              <a:chOff x="0" y="0"/>
              <a:chExt cx="909826" cy="812800"/>
            </a:xfrm>
          </p:grpSpPr>
          <p:sp>
            <p:nvSpPr>
              <p:cNvPr id="27" name="Freeform 27"/>
              <p:cNvSpPr/>
              <p:nvPr/>
            </p:nvSpPr>
            <p:spPr>
              <a:xfrm>
                <a:off x="0" y="0"/>
                <a:ext cx="909826" cy="812800"/>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a:p>
            </p:txBody>
          </p:sp>
          <p:sp>
            <p:nvSpPr>
              <p:cNvPr id="28" name="TextBox 28"/>
              <p:cNvSpPr txBox="1"/>
              <p:nvPr/>
            </p:nvSpPr>
            <p:spPr>
              <a:xfrm>
                <a:off x="0" y="-47625"/>
                <a:ext cx="909826" cy="860425"/>
              </a:xfrm>
              <a:prstGeom prst="rect">
                <a:avLst/>
              </a:prstGeom>
            </p:spPr>
            <p:txBody>
              <a:bodyPr lIns="50800" tIns="50800" rIns="50800" bIns="50800" rtlCol="0" anchor="ctr"/>
              <a:lstStyle/>
              <a:p>
                <a:pPr algn="ctr">
                  <a:lnSpc>
                    <a:spcPts val="3360"/>
                  </a:lnSpc>
                </a:pPr>
                <a:endParaRPr/>
              </a:p>
            </p:txBody>
          </p:sp>
        </p:grpSp>
        <p:sp>
          <p:nvSpPr>
            <p:cNvPr id="29" name="TextBox 29"/>
            <p:cNvSpPr txBox="1"/>
            <p:nvPr/>
          </p:nvSpPr>
          <p:spPr>
            <a:xfrm>
              <a:off x="629392" y="-47625"/>
              <a:ext cx="8095226" cy="1389591"/>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Utilisez cette section pour détailler les étapes clés ou les grandes lignes du projet. Présentez comment vous envisagez de répondre aux besoins</a:t>
              </a:r>
            </a:p>
          </p:txBody>
        </p:sp>
      </p:grpSp>
      <p:sp>
        <p:nvSpPr>
          <p:cNvPr id="30" name="TextBox 30"/>
          <p:cNvSpPr txBox="1"/>
          <p:nvPr/>
        </p:nvSpPr>
        <p:spPr>
          <a:xfrm>
            <a:off x="8445342" y="7847132"/>
            <a:ext cx="8813958" cy="1054099"/>
          </a:xfrm>
          <a:prstGeom prst="rect">
            <a:avLst/>
          </a:prstGeom>
        </p:spPr>
        <p:txBody>
          <a:bodyPr lIns="0" tIns="0" rIns="0" bIns="0" rtlCol="0" anchor="t">
            <a:spAutoFit/>
          </a:bodyPr>
          <a:lstStyle/>
          <a:p>
            <a:pPr algn="l">
              <a:lnSpc>
                <a:spcPts val="2800"/>
              </a:lnSpc>
            </a:pPr>
            <a:r>
              <a:rPr lang="en-US" sz="2000" dirty="0" err="1">
                <a:solidFill>
                  <a:srgbClr val="000000"/>
                </a:solidFill>
                <a:latin typeface="Lato"/>
                <a:ea typeface="Lato"/>
                <a:cs typeface="Lato"/>
                <a:sym typeface="Lato"/>
              </a:rPr>
              <a:t>Indiquez</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une</a:t>
            </a:r>
            <a:r>
              <a:rPr lang="en-US" sz="2000" dirty="0">
                <a:solidFill>
                  <a:srgbClr val="000000"/>
                </a:solidFill>
                <a:latin typeface="Lato"/>
                <a:ea typeface="Lato"/>
                <a:cs typeface="Lato"/>
                <a:sym typeface="Lato"/>
              </a:rPr>
              <a:t> introduction </a:t>
            </a:r>
            <a:r>
              <a:rPr lang="en-US" sz="2000" dirty="0" err="1">
                <a:solidFill>
                  <a:srgbClr val="000000"/>
                </a:solidFill>
                <a:latin typeface="Lato"/>
                <a:ea typeface="Lato"/>
                <a:cs typeface="Lato"/>
                <a:sym typeface="Lato"/>
              </a:rPr>
              <a:t>générale</a:t>
            </a:r>
            <a:r>
              <a:rPr lang="en-US" sz="2000" dirty="0">
                <a:solidFill>
                  <a:srgbClr val="000000"/>
                </a:solidFill>
                <a:latin typeface="Lato"/>
                <a:ea typeface="Lato"/>
                <a:cs typeface="Lato"/>
                <a:sym typeface="Lato"/>
              </a:rPr>
              <a:t> sur le </a:t>
            </a:r>
            <a:r>
              <a:rPr lang="en-US" sz="2000" dirty="0" err="1">
                <a:solidFill>
                  <a:srgbClr val="000000"/>
                </a:solidFill>
                <a:latin typeface="Lato"/>
                <a:ea typeface="Lato"/>
                <a:cs typeface="Lato"/>
                <a:sym typeface="Lato"/>
              </a:rPr>
              <a:t>projet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Décrivez</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brièvement</a:t>
            </a:r>
            <a:r>
              <a:rPr lang="en-US" sz="2000" dirty="0">
                <a:solidFill>
                  <a:srgbClr val="000000"/>
                </a:solidFill>
                <a:latin typeface="Lato"/>
                <a:ea typeface="Lato"/>
                <a:cs typeface="Lato"/>
                <a:sym typeface="Lato"/>
              </a:rPr>
              <a:t> les </a:t>
            </a:r>
            <a:r>
              <a:rPr lang="en-US" sz="2000" dirty="0" err="1">
                <a:solidFill>
                  <a:srgbClr val="000000"/>
                </a:solidFill>
                <a:latin typeface="Lato"/>
                <a:ea typeface="Lato"/>
                <a:cs typeface="Lato"/>
                <a:sym typeface="Lato"/>
              </a:rPr>
              <a:t>besoins</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identifiés</a:t>
            </a:r>
            <a:r>
              <a:rPr lang="en-US" sz="2000" dirty="0">
                <a:solidFill>
                  <a:srgbClr val="000000"/>
                </a:solidFill>
                <a:latin typeface="Lato"/>
                <a:ea typeface="Lato"/>
                <a:cs typeface="Lato"/>
                <a:sym typeface="Lato"/>
              </a:rPr>
              <a:t>, les </a:t>
            </a:r>
            <a:r>
              <a:rPr lang="en-US" sz="2000" dirty="0" err="1">
                <a:solidFill>
                  <a:srgbClr val="000000"/>
                </a:solidFill>
                <a:latin typeface="Lato"/>
                <a:ea typeface="Lato"/>
                <a:cs typeface="Lato"/>
                <a:sym typeface="Lato"/>
              </a:rPr>
              <a:t>objectifs</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visés</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ainsi</a:t>
            </a:r>
            <a:r>
              <a:rPr lang="en-US" sz="2000" dirty="0">
                <a:solidFill>
                  <a:srgbClr val="000000"/>
                </a:solidFill>
                <a:latin typeface="Lato"/>
                <a:ea typeface="Lato"/>
                <a:cs typeface="Lato"/>
                <a:sym typeface="Lato"/>
              </a:rPr>
              <a:t> que les </a:t>
            </a:r>
            <a:r>
              <a:rPr lang="en-US" sz="2000" dirty="0" err="1">
                <a:solidFill>
                  <a:srgbClr val="000000"/>
                </a:solidFill>
                <a:latin typeface="Lato"/>
                <a:ea typeface="Lato"/>
                <a:cs typeface="Lato"/>
                <a:sym typeface="Lato"/>
              </a:rPr>
              <a:t>enjeux</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spécifiques</a:t>
            </a:r>
            <a:r>
              <a:rPr lang="en-US" sz="2000" dirty="0">
                <a:solidFill>
                  <a:srgbClr val="000000"/>
                </a:solidFill>
                <a:latin typeface="Lato"/>
                <a:ea typeface="Lato"/>
                <a:cs typeface="Lato"/>
                <a:sym typeface="Lato"/>
              </a:rPr>
              <a:t>. Ce </a:t>
            </a:r>
            <a:r>
              <a:rPr lang="en-US" sz="2000" dirty="0" err="1">
                <a:solidFill>
                  <a:srgbClr val="000000"/>
                </a:solidFill>
                <a:latin typeface="Lato"/>
                <a:ea typeface="Lato"/>
                <a:cs typeface="Lato"/>
                <a:sym typeface="Lato"/>
              </a:rPr>
              <a:t>texte</a:t>
            </a:r>
            <a:r>
              <a:rPr lang="en-US" sz="2000" dirty="0">
                <a:solidFill>
                  <a:srgbClr val="000000"/>
                </a:solidFill>
                <a:latin typeface="Lato"/>
                <a:ea typeface="Lato"/>
                <a:cs typeface="Lato"/>
                <a:sym typeface="Lato"/>
              </a:rPr>
              <a:t> doit </a:t>
            </a:r>
            <a:r>
              <a:rPr lang="en-US" sz="2000" dirty="0" err="1">
                <a:solidFill>
                  <a:srgbClr val="000000"/>
                </a:solidFill>
                <a:latin typeface="Lato"/>
                <a:ea typeface="Lato"/>
                <a:cs typeface="Lato"/>
                <a:sym typeface="Lato"/>
              </a:rPr>
              <a:t>refléter</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une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compréhension</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claire</a:t>
            </a:r>
            <a:r>
              <a:rPr lang="en-US" sz="2000" dirty="0">
                <a:solidFill>
                  <a:srgbClr val="000000"/>
                </a:solidFill>
                <a:latin typeface="Lato"/>
                <a:ea typeface="Lato"/>
                <a:cs typeface="Lato"/>
                <a:sym typeface="Lato"/>
              </a:rPr>
              <a:t> et </a:t>
            </a:r>
            <a:r>
              <a:rPr lang="en-US" sz="2000" dirty="0" err="1">
                <a:solidFill>
                  <a:srgbClr val="000000"/>
                </a:solidFill>
                <a:latin typeface="Lato"/>
                <a:ea typeface="Lato"/>
                <a:cs typeface="Lato"/>
                <a:sym typeface="Lato"/>
              </a:rPr>
              <a:t>synthétique</a:t>
            </a:r>
            <a:r>
              <a:rPr lang="en-US" sz="2000" dirty="0">
                <a:solidFill>
                  <a:srgbClr val="000000"/>
                </a:solidFill>
                <a:latin typeface="Lato"/>
                <a:ea typeface="Lato"/>
                <a:cs typeface="Lato"/>
                <a:sym typeface="Lato"/>
              </a:rPr>
              <a:t> du </a:t>
            </a:r>
            <a:r>
              <a:rPr lang="en-US" sz="2000" dirty="0" err="1">
                <a:solidFill>
                  <a:srgbClr val="000000"/>
                </a:solidFill>
                <a:latin typeface="Lato"/>
                <a:ea typeface="Lato"/>
                <a:cs typeface="Lato"/>
                <a:sym typeface="Lato"/>
              </a:rPr>
              <a:t>projet</a:t>
            </a:r>
            <a:r>
              <a:rPr lang="en-US" sz="2000" dirty="0">
                <a:solidFill>
                  <a:srgbClr val="000000"/>
                </a:solidFill>
                <a:latin typeface="Lato"/>
                <a:ea typeface="Lato"/>
                <a:cs typeface="Lato"/>
                <a:sym typeface="Lato"/>
              </a:rPr>
              <a:t>.</a:t>
            </a:r>
          </a:p>
        </p:txBody>
      </p:sp>
      <p:sp>
        <p:nvSpPr>
          <p:cNvPr id="31" name="TextBox 31"/>
          <p:cNvSpPr txBox="1"/>
          <p:nvPr/>
        </p:nvSpPr>
        <p:spPr>
          <a:xfrm>
            <a:off x="8445342" y="876300"/>
            <a:ext cx="7060045" cy="1295088"/>
          </a:xfrm>
          <a:prstGeom prst="rect">
            <a:avLst/>
          </a:prstGeom>
        </p:spPr>
        <p:txBody>
          <a:bodyPr lIns="0" tIns="0" rIns="0" bIns="0" rtlCol="0" anchor="t">
            <a:spAutoFit/>
          </a:bodyPr>
          <a:lstStyle/>
          <a:p>
            <a:pPr algn="l">
              <a:lnSpc>
                <a:spcPts val="10517"/>
              </a:lnSpc>
            </a:pPr>
            <a:r>
              <a:rPr lang="en-US" sz="7512" b="1" spc="-247" dirty="0" err="1">
                <a:solidFill>
                  <a:srgbClr val="000000"/>
                </a:solidFill>
                <a:latin typeface="Roboto Bold"/>
                <a:ea typeface="Roboto Bold"/>
                <a:cs typeface="Roboto Bold"/>
                <a:sym typeface="Roboto Bold"/>
              </a:rPr>
              <a:t>Votre</a:t>
            </a:r>
            <a:r>
              <a:rPr lang="en-US" sz="7512" b="1" spc="-247" dirty="0">
                <a:solidFill>
                  <a:srgbClr val="000000"/>
                </a:solidFill>
                <a:latin typeface="Roboto Bold"/>
                <a:ea typeface="Roboto Bold"/>
                <a:cs typeface="Roboto Bold"/>
                <a:sym typeface="Roboto Bold"/>
              </a:rPr>
              <a:t> </a:t>
            </a:r>
            <a:r>
              <a:rPr lang="en-US" sz="7512" b="1" spc="-247" dirty="0" err="1">
                <a:solidFill>
                  <a:srgbClr val="000000"/>
                </a:solidFill>
                <a:latin typeface="Roboto Bold"/>
                <a:ea typeface="Roboto Bold"/>
                <a:cs typeface="Roboto Bold"/>
                <a:sym typeface="Roboto Bold"/>
              </a:rPr>
              <a:t>Projet</a:t>
            </a:r>
            <a:endParaRPr lang="en-US" sz="7512" b="1" spc="-247" dirty="0">
              <a:solidFill>
                <a:srgbClr val="000000"/>
              </a:solidFill>
              <a:latin typeface="Roboto Bold"/>
              <a:ea typeface="Roboto Bold"/>
              <a:cs typeface="Roboto Bold"/>
              <a:sym typeface="Roboto Bold"/>
            </a:endParaRPr>
          </a:p>
        </p:txBody>
      </p:sp>
      <p:sp>
        <p:nvSpPr>
          <p:cNvPr id="32" name="TextBox 32"/>
          <p:cNvSpPr txBox="1"/>
          <p:nvPr/>
        </p:nvSpPr>
        <p:spPr>
          <a:xfrm>
            <a:off x="8445342" y="2104713"/>
            <a:ext cx="7153843"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LA GENÈSE DU CHANGEMENT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22315" y="3429000"/>
            <a:ext cx="4901479" cy="6993794"/>
            <a:chOff x="0" y="0"/>
            <a:chExt cx="1474609" cy="2104082"/>
          </a:xfrm>
        </p:grpSpPr>
        <p:sp>
          <p:nvSpPr>
            <p:cNvPr id="3" name="Freeform 3"/>
            <p:cNvSpPr/>
            <p:nvPr/>
          </p:nvSpPr>
          <p:spPr>
            <a:xfrm>
              <a:off x="0" y="0"/>
              <a:ext cx="1474609" cy="2104082"/>
            </a:xfrm>
            <a:custGeom>
              <a:avLst/>
              <a:gdLst/>
              <a:ahLst/>
              <a:cxnLst/>
              <a:rect l="l" t="t" r="r" b="b"/>
              <a:pathLst>
                <a:path w="1474609" h="2104082">
                  <a:moveTo>
                    <a:pt x="0" y="0"/>
                  </a:moveTo>
                  <a:lnTo>
                    <a:pt x="1474609" y="0"/>
                  </a:lnTo>
                  <a:lnTo>
                    <a:pt x="1474609" y="2104082"/>
                  </a:lnTo>
                  <a:lnTo>
                    <a:pt x="0" y="2104082"/>
                  </a:lnTo>
                  <a:close/>
                </a:path>
              </a:pathLst>
            </a:custGeom>
            <a:solidFill>
              <a:srgbClr val="EBE2D6"/>
            </a:solidFill>
          </p:spPr>
          <p:txBody>
            <a:bodyPr/>
            <a:lstStyle/>
            <a:p>
              <a:endParaRPr lang="en-US"/>
            </a:p>
          </p:txBody>
        </p:sp>
        <p:sp>
          <p:nvSpPr>
            <p:cNvPr id="4" name="TextBox 4"/>
            <p:cNvSpPr txBox="1"/>
            <p:nvPr/>
          </p:nvSpPr>
          <p:spPr>
            <a:xfrm>
              <a:off x="0" y="-38100"/>
              <a:ext cx="1474609" cy="214218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610871" y="1028700"/>
            <a:ext cx="7648429" cy="8229600"/>
            <a:chOff x="0" y="0"/>
            <a:chExt cx="1184942" cy="1274980"/>
          </a:xfrm>
        </p:grpSpPr>
        <p:sp>
          <p:nvSpPr>
            <p:cNvPr id="6" name="Freeform 6"/>
            <p:cNvSpPr/>
            <p:nvPr/>
          </p:nvSpPr>
          <p:spPr>
            <a:xfrm>
              <a:off x="0" y="0"/>
              <a:ext cx="1184942" cy="1274980"/>
            </a:xfrm>
            <a:custGeom>
              <a:avLst/>
              <a:gdLst/>
              <a:ahLst/>
              <a:cxnLst/>
              <a:rect l="l" t="t" r="r" b="b"/>
              <a:pathLst>
                <a:path w="1184942" h="1274980">
                  <a:moveTo>
                    <a:pt x="0" y="0"/>
                  </a:moveTo>
                  <a:lnTo>
                    <a:pt x="1184942" y="0"/>
                  </a:lnTo>
                  <a:lnTo>
                    <a:pt x="1184942" y="1274980"/>
                  </a:lnTo>
                  <a:lnTo>
                    <a:pt x="0" y="1274980"/>
                  </a:lnTo>
                  <a:close/>
                </a:path>
              </a:pathLst>
            </a:custGeom>
            <a:blipFill>
              <a:blip r:embed="rId2"/>
              <a:stretch>
                <a:fillRect l="-30598" r="-30598"/>
              </a:stretch>
            </a:blipFill>
          </p:spPr>
          <p:txBody>
            <a:bodyPr/>
            <a:lstStyle/>
            <a:p>
              <a:endParaRPr lang="en-US"/>
            </a:p>
          </p:txBody>
        </p:sp>
      </p:grpSp>
      <p:grpSp>
        <p:nvGrpSpPr>
          <p:cNvPr id="7" name="Group 7"/>
          <p:cNvGrpSpPr/>
          <p:nvPr/>
        </p:nvGrpSpPr>
        <p:grpSpPr>
          <a:xfrm>
            <a:off x="17349683" y="9345065"/>
            <a:ext cx="423967" cy="427585"/>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9" name="TextBox 9"/>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2</a:t>
              </a:r>
            </a:p>
          </p:txBody>
        </p:sp>
      </p:grpSp>
      <p:sp>
        <p:nvSpPr>
          <p:cNvPr id="10" name="TextBox 10"/>
          <p:cNvSpPr txBox="1"/>
          <p:nvPr/>
        </p:nvSpPr>
        <p:spPr>
          <a:xfrm>
            <a:off x="1028700" y="1710687"/>
            <a:ext cx="7060045" cy="1295088"/>
          </a:xfrm>
          <a:prstGeom prst="rect">
            <a:avLst/>
          </a:prstGeom>
        </p:spPr>
        <p:txBody>
          <a:bodyPr lIns="0" tIns="0" rIns="0" bIns="0" rtlCol="0" anchor="t">
            <a:spAutoFit/>
          </a:bodyPr>
          <a:lstStyle/>
          <a:p>
            <a:pPr algn="l">
              <a:lnSpc>
                <a:spcPts val="10517"/>
              </a:lnSpc>
            </a:pPr>
            <a:r>
              <a:rPr lang="en-US" sz="7512" b="1" spc="-247" dirty="0" err="1">
                <a:solidFill>
                  <a:srgbClr val="000000"/>
                </a:solidFill>
                <a:latin typeface="Roboto Bold"/>
                <a:ea typeface="Roboto Bold"/>
                <a:cs typeface="Roboto Bold"/>
                <a:sym typeface="Roboto Bold"/>
              </a:rPr>
              <a:t>Câu</a:t>
            </a:r>
            <a:r>
              <a:rPr lang="en-US" sz="7512" b="1" spc="-247" dirty="0">
                <a:solidFill>
                  <a:srgbClr val="000000"/>
                </a:solidFill>
                <a:latin typeface="Roboto Bold"/>
                <a:ea typeface="Roboto Bold"/>
                <a:cs typeface="Roboto Bold"/>
                <a:sym typeface="Roboto Bold"/>
              </a:rPr>
              <a:t> </a:t>
            </a:r>
            <a:r>
              <a:rPr lang="en-US" sz="7512" b="1" spc="-247" dirty="0" err="1">
                <a:solidFill>
                  <a:srgbClr val="000000"/>
                </a:solidFill>
                <a:latin typeface="Roboto Bold"/>
                <a:ea typeface="Roboto Bold"/>
                <a:cs typeface="Roboto Bold"/>
                <a:sym typeface="Roboto Bold"/>
              </a:rPr>
              <a:t>chuyện</a:t>
            </a:r>
            <a:endParaRPr lang="en-US" sz="7512" b="1" spc="-247" dirty="0">
              <a:solidFill>
                <a:srgbClr val="000000"/>
              </a:solidFill>
              <a:latin typeface="Roboto Bold"/>
              <a:ea typeface="Roboto Bold"/>
              <a:cs typeface="Roboto Bold"/>
              <a:sym typeface="Roboto Bold"/>
            </a:endParaRPr>
          </a:p>
        </p:txBody>
      </p:sp>
      <p:sp>
        <p:nvSpPr>
          <p:cNvPr id="11" name="TextBox 11"/>
          <p:cNvSpPr txBox="1"/>
          <p:nvPr/>
        </p:nvSpPr>
        <p:spPr>
          <a:xfrm>
            <a:off x="1028700" y="3004187"/>
            <a:ext cx="7153843" cy="424813"/>
          </a:xfrm>
          <a:prstGeom prst="rect">
            <a:avLst/>
          </a:prstGeom>
        </p:spPr>
        <p:txBody>
          <a:bodyPr lIns="0" tIns="0" rIns="0" bIns="0" rtlCol="0" anchor="t">
            <a:spAutoFit/>
          </a:bodyPr>
          <a:lstStyle/>
          <a:p>
            <a:pPr algn="just">
              <a:lnSpc>
                <a:spcPts val="3360"/>
              </a:lnSpc>
            </a:pPr>
            <a:r>
              <a:rPr lang="en-US" sz="2400" dirty="0">
                <a:solidFill>
                  <a:srgbClr val="000000"/>
                </a:solidFill>
                <a:latin typeface="Poppins"/>
                <a:ea typeface="Poppins"/>
                <a:cs typeface="Poppins"/>
                <a:sym typeface="Poppins"/>
              </a:rPr>
              <a:t>CONTEXTE DU PROJET</a:t>
            </a:r>
          </a:p>
        </p:txBody>
      </p:sp>
      <p:sp>
        <p:nvSpPr>
          <p:cNvPr id="12" name="TextBox 12"/>
          <p:cNvSpPr txBox="1"/>
          <p:nvPr/>
        </p:nvSpPr>
        <p:spPr>
          <a:xfrm>
            <a:off x="1028700" y="3986542"/>
            <a:ext cx="7539292" cy="2111374"/>
          </a:xfrm>
          <a:prstGeom prst="rect">
            <a:avLst/>
          </a:prstGeom>
        </p:spPr>
        <p:txBody>
          <a:bodyPr lIns="0" tIns="0" rIns="0" bIns="0" rtlCol="0" anchor="t">
            <a:spAutoFit/>
          </a:bodyPr>
          <a:lstStyle/>
          <a:p>
            <a:pPr algn="l">
              <a:lnSpc>
                <a:spcPts val="2800"/>
              </a:lnSpc>
            </a:pPr>
            <a:r>
              <a:rPr lang="en-US" sz="2000" b="1" dirty="0" err="1">
                <a:solidFill>
                  <a:srgbClr val="000000"/>
                </a:solidFill>
                <a:latin typeface="Lato Bold"/>
                <a:ea typeface="Lato Bold"/>
                <a:cs typeface="Lato Bold"/>
                <a:sym typeface="Lato Bold"/>
              </a:rPr>
              <a:t>Indiquez</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ici</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une</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brève</a:t>
            </a:r>
            <a:r>
              <a:rPr lang="en-US" sz="2000" b="1" dirty="0">
                <a:solidFill>
                  <a:srgbClr val="000000"/>
                </a:solidFill>
                <a:latin typeface="Lato Bold"/>
                <a:ea typeface="Lato Bold"/>
                <a:cs typeface="Lato Bold"/>
                <a:sym typeface="Lato Bold"/>
              </a:rPr>
              <a:t> description du </a:t>
            </a:r>
            <a:r>
              <a:rPr lang="en-US" sz="2000" b="1" dirty="0" err="1">
                <a:solidFill>
                  <a:srgbClr val="000000"/>
                </a:solidFill>
                <a:latin typeface="Lato Bold"/>
                <a:ea typeface="Lato Bold"/>
                <a:cs typeface="Lato Bold"/>
                <a:sym typeface="Lato Bold"/>
              </a:rPr>
              <a:t>contexte</a:t>
            </a:r>
            <a:r>
              <a:rPr lang="en-US" sz="2000" b="1" dirty="0">
                <a:solidFill>
                  <a:srgbClr val="000000"/>
                </a:solidFill>
                <a:latin typeface="Lato Bold"/>
                <a:ea typeface="Lato Bold"/>
                <a:cs typeface="Lato Bold"/>
                <a:sym typeface="Lato Bold"/>
              </a:rPr>
              <a:t> dans </a:t>
            </a:r>
            <a:r>
              <a:rPr lang="en-US" sz="2000" b="1" dirty="0" err="1">
                <a:solidFill>
                  <a:srgbClr val="000000"/>
                </a:solidFill>
                <a:latin typeface="Lato Bold"/>
                <a:ea typeface="Lato Bold"/>
                <a:cs typeface="Lato Bold"/>
                <a:sym typeface="Lato Bold"/>
              </a:rPr>
              <a:t>lequel</a:t>
            </a:r>
            <a:r>
              <a:rPr lang="en-US" sz="2000" b="1" dirty="0">
                <a:solidFill>
                  <a:srgbClr val="000000"/>
                </a:solidFill>
                <a:latin typeface="Lato Bold"/>
                <a:ea typeface="Lato Bold"/>
                <a:cs typeface="Lato Bold"/>
                <a:sym typeface="Lato Bold"/>
              </a:rPr>
              <a:t> le </a:t>
            </a:r>
            <a:r>
              <a:rPr lang="en-US" sz="2000" b="1" dirty="0" err="1">
                <a:solidFill>
                  <a:srgbClr val="000000"/>
                </a:solidFill>
                <a:latin typeface="Lato Bold"/>
                <a:ea typeface="Lato Bold"/>
                <a:cs typeface="Lato Bold"/>
                <a:sym typeface="Lato Bold"/>
              </a:rPr>
              <a:t>projet</a:t>
            </a:r>
            <a:r>
              <a:rPr lang="en-US" sz="2000" b="1" dirty="0">
                <a:solidFill>
                  <a:srgbClr val="000000"/>
                </a:solidFill>
                <a:latin typeface="Lato Bold"/>
                <a:ea typeface="Lato Bold"/>
                <a:cs typeface="Lato Bold"/>
                <a:sym typeface="Lato Bold"/>
              </a:rPr>
              <a:t> a </a:t>
            </a:r>
            <a:r>
              <a:rPr lang="en-US" sz="2000" b="1" dirty="0" err="1">
                <a:solidFill>
                  <a:srgbClr val="000000"/>
                </a:solidFill>
                <a:latin typeface="Lato Bold"/>
                <a:ea typeface="Lato Bold"/>
                <a:cs typeface="Lato Bold"/>
                <a:sym typeface="Lato Bold"/>
              </a:rPr>
              <a:t>émergé</a:t>
            </a:r>
            <a:r>
              <a:rPr lang="en-US" sz="2000" b="1" dirty="0">
                <a:solidFill>
                  <a:srgbClr val="000000"/>
                </a:solidFill>
                <a:latin typeface="Lato Bold"/>
                <a:ea typeface="Lato Bold"/>
                <a:cs typeface="Lato Bold"/>
                <a:sym typeface="Lato Bold"/>
              </a:rPr>
              <a:t> : </a:t>
            </a:r>
            <a:r>
              <a:rPr lang="en-US" sz="2000" b="1" dirty="0" err="1">
                <a:solidFill>
                  <a:srgbClr val="000000"/>
                </a:solidFill>
                <a:latin typeface="Lato Bold"/>
                <a:ea typeface="Lato Bold"/>
                <a:cs typeface="Lato Bold"/>
                <a:sym typeface="Lato Bold"/>
              </a:rPr>
              <a:t>Présentez</a:t>
            </a:r>
            <a:r>
              <a:rPr lang="en-US" sz="2000" b="1" dirty="0">
                <a:solidFill>
                  <a:srgbClr val="000000"/>
                </a:solidFill>
                <a:latin typeface="Lato Bold"/>
                <a:ea typeface="Lato Bold"/>
                <a:cs typeface="Lato Bold"/>
                <a:sym typeface="Lato Bold"/>
              </a:rPr>
              <a:t> de manière concise le </a:t>
            </a:r>
            <a:r>
              <a:rPr lang="en-US" sz="2000" b="1" dirty="0" err="1">
                <a:solidFill>
                  <a:srgbClr val="000000"/>
                </a:solidFill>
                <a:latin typeface="Lato Bold"/>
                <a:ea typeface="Lato Bold"/>
                <a:cs typeface="Lato Bold"/>
                <a:sym typeface="Lato Bold"/>
              </a:rPr>
              <a:t>contexte</a:t>
            </a:r>
            <a:r>
              <a:rPr lang="en-US" sz="2000" b="1" dirty="0">
                <a:solidFill>
                  <a:srgbClr val="000000"/>
                </a:solidFill>
                <a:latin typeface="Lato Bold"/>
                <a:ea typeface="Lato Bold"/>
                <a:cs typeface="Lato Bold"/>
                <a:sym typeface="Lato Bold"/>
              </a:rPr>
              <a:t> qui a conduit à la </a:t>
            </a:r>
            <a:r>
              <a:rPr lang="en-US" sz="2000" b="1" dirty="0" err="1">
                <a:solidFill>
                  <a:srgbClr val="000000"/>
                </a:solidFill>
                <a:latin typeface="Lato Bold"/>
                <a:ea typeface="Lato Bold"/>
                <a:cs typeface="Lato Bold"/>
                <a:sym typeface="Lato Bold"/>
              </a:rPr>
              <a:t>création</a:t>
            </a:r>
            <a:r>
              <a:rPr lang="en-US" sz="2000" b="1" dirty="0">
                <a:solidFill>
                  <a:srgbClr val="000000"/>
                </a:solidFill>
                <a:latin typeface="Lato Bold"/>
                <a:ea typeface="Lato Bold"/>
                <a:cs typeface="Lato Bold"/>
                <a:sym typeface="Lato Bold"/>
              </a:rPr>
              <a:t> du </a:t>
            </a:r>
            <a:r>
              <a:rPr lang="en-US" sz="2000" b="1" dirty="0" err="1">
                <a:solidFill>
                  <a:srgbClr val="000000"/>
                </a:solidFill>
                <a:latin typeface="Lato Bold"/>
                <a:ea typeface="Lato Bold"/>
                <a:cs typeface="Lato Bold"/>
                <a:sym typeface="Lato Bold"/>
              </a:rPr>
              <a:t>projet</a:t>
            </a:r>
            <a:r>
              <a:rPr lang="en-US" sz="2000" b="1" dirty="0">
                <a:solidFill>
                  <a:srgbClr val="000000"/>
                </a:solidFill>
                <a:latin typeface="Lato Bold"/>
                <a:ea typeface="Lato Bold"/>
                <a:cs typeface="Lato Bold"/>
                <a:sym typeface="Lato Bold"/>
              </a:rPr>
              <a:t>.</a:t>
            </a:r>
          </a:p>
          <a:p>
            <a:pPr algn="l">
              <a:lnSpc>
                <a:spcPts val="2800"/>
              </a:lnSpc>
            </a:pPr>
            <a:r>
              <a:rPr lang="en-US" sz="2000" b="1" dirty="0">
                <a:solidFill>
                  <a:srgbClr val="000000"/>
                </a:solidFill>
                <a:latin typeface="Lato Bold"/>
                <a:ea typeface="Lato Bold"/>
                <a:cs typeface="Lato Bold"/>
                <a:sym typeface="Lato Bold"/>
              </a:rPr>
              <a:t>Le </a:t>
            </a:r>
            <a:r>
              <a:rPr lang="en-US" sz="2000" b="1" dirty="0" err="1">
                <a:solidFill>
                  <a:srgbClr val="000000"/>
                </a:solidFill>
                <a:latin typeface="Lato Bold"/>
                <a:ea typeface="Lato Bold"/>
                <a:cs typeface="Lato Bold"/>
                <a:sym typeface="Lato Bold"/>
              </a:rPr>
              <a:t>contexte</a:t>
            </a:r>
            <a:r>
              <a:rPr lang="en-US" sz="2000" b="1" dirty="0">
                <a:solidFill>
                  <a:srgbClr val="000000"/>
                </a:solidFill>
                <a:latin typeface="Lato Bold"/>
                <a:ea typeface="Lato Bold"/>
                <a:cs typeface="Lato Bold"/>
                <a:sym typeface="Lato Bold"/>
              </a:rPr>
              <a:t> du </a:t>
            </a:r>
            <a:r>
              <a:rPr lang="en-US" sz="2000" b="1" dirty="0" err="1">
                <a:solidFill>
                  <a:srgbClr val="000000"/>
                </a:solidFill>
                <a:latin typeface="Lato Bold"/>
                <a:ea typeface="Lato Bold"/>
                <a:cs typeface="Lato Bold"/>
                <a:sym typeface="Lato Bold"/>
              </a:rPr>
              <a:t>projet</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est</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essentiel</a:t>
            </a:r>
            <a:r>
              <a:rPr lang="en-US" sz="2000" b="1" dirty="0">
                <a:solidFill>
                  <a:srgbClr val="000000"/>
                </a:solidFill>
                <a:latin typeface="Lato Bold"/>
                <a:ea typeface="Lato Bold"/>
                <a:cs typeface="Lato Bold"/>
                <a:sym typeface="Lato Bold"/>
              </a:rPr>
              <a:t> pour </a:t>
            </a:r>
            <a:r>
              <a:rPr lang="en-US" sz="2000" b="1" dirty="0" err="1">
                <a:solidFill>
                  <a:srgbClr val="000000"/>
                </a:solidFill>
                <a:latin typeface="Lato Bold"/>
                <a:ea typeface="Lato Bold"/>
                <a:cs typeface="Lato Bold"/>
                <a:sym typeface="Lato Bold"/>
              </a:rPr>
              <a:t>comprendre</a:t>
            </a:r>
            <a:r>
              <a:rPr lang="en-US" sz="2000" b="1" dirty="0">
                <a:solidFill>
                  <a:srgbClr val="000000"/>
                </a:solidFill>
                <a:latin typeface="Lato Bold"/>
                <a:ea typeface="Lato Bold"/>
                <a:cs typeface="Lato Bold"/>
                <a:sym typeface="Lato Bold"/>
              </a:rPr>
              <a:t> son origine et </a:t>
            </a:r>
            <a:r>
              <a:rPr lang="en-US" sz="2000" b="1" dirty="0" err="1">
                <a:solidFill>
                  <a:srgbClr val="000000"/>
                </a:solidFill>
                <a:latin typeface="Lato Bold"/>
                <a:ea typeface="Lato Bold"/>
                <a:cs typeface="Lato Bold"/>
                <a:sym typeface="Lato Bold"/>
              </a:rPr>
              <a:t>sa</a:t>
            </a:r>
            <a:r>
              <a:rPr lang="en-US" sz="2000" b="1" dirty="0">
                <a:solidFill>
                  <a:srgbClr val="000000"/>
                </a:solidFill>
                <a:latin typeface="Lato Bold"/>
                <a:ea typeface="Lato Bold"/>
                <a:cs typeface="Lato Bold"/>
                <a:sym typeface="Lato Bold"/>
              </a:rPr>
              <a:t> pertinence. Il </a:t>
            </a:r>
            <a:r>
              <a:rPr lang="en-US" sz="2000" b="1" dirty="0" err="1">
                <a:solidFill>
                  <a:srgbClr val="000000"/>
                </a:solidFill>
                <a:latin typeface="Lato Bold"/>
                <a:ea typeface="Lato Bold"/>
                <a:cs typeface="Lato Bold"/>
                <a:sym typeface="Lato Bold"/>
              </a:rPr>
              <a:t>peut</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s'agir</a:t>
            </a:r>
            <a:r>
              <a:rPr lang="en-US" sz="2000" b="1" dirty="0">
                <a:solidFill>
                  <a:srgbClr val="000000"/>
                </a:solidFill>
                <a:latin typeface="Lato Bold"/>
                <a:ea typeface="Lato Bold"/>
                <a:cs typeface="Lato Bold"/>
                <a:sym typeface="Lato Bold"/>
              </a:rPr>
              <a:t> de </a:t>
            </a:r>
            <a:r>
              <a:rPr lang="en-US" sz="2000" b="1" dirty="0" err="1">
                <a:solidFill>
                  <a:srgbClr val="000000"/>
                </a:solidFill>
                <a:latin typeface="Lato Bold"/>
                <a:ea typeface="Lato Bold"/>
                <a:cs typeface="Lato Bold"/>
                <a:sym typeface="Lato Bold"/>
              </a:rPr>
              <a:t>défis</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spécifiques</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rencontrés</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d'opportunités</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identifiées</a:t>
            </a:r>
            <a:r>
              <a:rPr lang="en-US" sz="2000" b="1" dirty="0">
                <a:solidFill>
                  <a:srgbClr val="000000"/>
                </a:solidFill>
                <a:latin typeface="Lato Bold"/>
                <a:ea typeface="Lato Bold"/>
                <a:cs typeface="Lato Bold"/>
                <a:sym typeface="Lato Bold"/>
              </a:rPr>
              <a:t>, </a:t>
            </a:r>
            <a:r>
              <a:rPr lang="en-US" sz="2000" b="1" dirty="0" err="1">
                <a:solidFill>
                  <a:srgbClr val="000000"/>
                </a:solidFill>
                <a:latin typeface="Lato Bold"/>
                <a:ea typeface="Lato Bold"/>
                <a:cs typeface="Lato Bold"/>
                <a:sym typeface="Lato Bold"/>
              </a:rPr>
              <a:t>ou</a:t>
            </a:r>
            <a:r>
              <a:rPr lang="en-US" sz="2000" b="1" dirty="0">
                <a:solidFill>
                  <a:srgbClr val="000000"/>
                </a:solidFill>
                <a:latin typeface="Lato Bold"/>
                <a:ea typeface="Lato Bold"/>
                <a:cs typeface="Lato Bold"/>
                <a:sym typeface="Lato Bold"/>
              </a:rPr>
              <a:t> de </a:t>
            </a:r>
            <a:r>
              <a:rPr lang="en-US" sz="2000" b="1" dirty="0" err="1">
                <a:solidFill>
                  <a:srgbClr val="000000"/>
                </a:solidFill>
                <a:latin typeface="Lato Bold"/>
                <a:ea typeface="Lato Bold"/>
                <a:cs typeface="Lato Bold"/>
                <a:sym typeface="Lato Bold"/>
              </a:rPr>
              <a:t>demandes</a:t>
            </a:r>
            <a:r>
              <a:rPr lang="en-US" sz="2000" b="1" dirty="0">
                <a:solidFill>
                  <a:srgbClr val="000000"/>
                </a:solidFill>
                <a:latin typeface="Lato Bold"/>
                <a:ea typeface="Lato Bold"/>
                <a:cs typeface="Lato Bold"/>
                <a:sym typeface="Lato Bold"/>
              </a:rPr>
              <a:t> du </a:t>
            </a:r>
            <a:r>
              <a:rPr lang="en-US" sz="2000" b="1" dirty="0" err="1">
                <a:solidFill>
                  <a:srgbClr val="000000"/>
                </a:solidFill>
                <a:latin typeface="Lato Bold"/>
                <a:ea typeface="Lato Bold"/>
                <a:cs typeface="Lato Bold"/>
                <a:sym typeface="Lato Bold"/>
              </a:rPr>
              <a:t>marché</a:t>
            </a:r>
            <a:r>
              <a:rPr lang="en-US" sz="2000" b="1" dirty="0">
                <a:solidFill>
                  <a:srgbClr val="000000"/>
                </a:solidFill>
                <a:latin typeface="Lato Bold"/>
                <a:ea typeface="Lato Bold"/>
                <a:cs typeface="Lato Bold"/>
                <a:sym typeface="Lato Bold"/>
              </a:rPr>
              <a:t>.</a:t>
            </a:r>
          </a:p>
        </p:txBody>
      </p:sp>
      <p:sp>
        <p:nvSpPr>
          <p:cNvPr id="13" name="TextBox 13"/>
          <p:cNvSpPr txBox="1"/>
          <p:nvPr/>
        </p:nvSpPr>
        <p:spPr>
          <a:xfrm>
            <a:off x="1036545" y="6819900"/>
            <a:ext cx="7531447" cy="1323339"/>
          </a:xfrm>
          <a:prstGeom prst="rect">
            <a:avLst/>
          </a:prstGeom>
        </p:spPr>
        <p:txBody>
          <a:bodyPr lIns="0" tIns="0" rIns="0" bIns="0" rtlCol="0" anchor="t">
            <a:spAutoFit/>
          </a:bodyPr>
          <a:lstStyle/>
          <a:p>
            <a:pPr algn="l">
              <a:lnSpc>
                <a:spcPts val="2660"/>
              </a:lnSpc>
            </a:pPr>
            <a:r>
              <a:rPr lang="en-US" sz="1900" dirty="0" err="1">
                <a:solidFill>
                  <a:srgbClr val="000000"/>
                </a:solidFill>
                <a:latin typeface="Lato"/>
                <a:ea typeface="Lato"/>
                <a:cs typeface="Lato"/>
                <a:sym typeface="Lato"/>
              </a:rPr>
              <a:t>Utilisez</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cette</a:t>
            </a:r>
            <a:r>
              <a:rPr lang="en-US" sz="1900" dirty="0">
                <a:solidFill>
                  <a:srgbClr val="000000"/>
                </a:solidFill>
                <a:latin typeface="Lato"/>
                <a:ea typeface="Lato"/>
                <a:cs typeface="Lato"/>
                <a:sym typeface="Lato"/>
              </a:rPr>
              <a:t> section pour </a:t>
            </a:r>
            <a:r>
              <a:rPr lang="en-US" sz="1900" dirty="0" err="1">
                <a:solidFill>
                  <a:srgbClr val="000000"/>
                </a:solidFill>
                <a:latin typeface="Lato"/>
                <a:ea typeface="Lato"/>
                <a:cs typeface="Lato"/>
                <a:sym typeface="Lato"/>
              </a:rPr>
              <a:t>offrir</a:t>
            </a:r>
            <a:r>
              <a:rPr lang="en-US" sz="1900" dirty="0">
                <a:solidFill>
                  <a:srgbClr val="000000"/>
                </a:solidFill>
                <a:latin typeface="Lato"/>
                <a:ea typeface="Lato"/>
                <a:cs typeface="Lato"/>
                <a:sym typeface="Lato"/>
              </a:rPr>
              <a:t> aux </a:t>
            </a:r>
            <a:r>
              <a:rPr lang="en-US" sz="1900" dirty="0" err="1">
                <a:solidFill>
                  <a:srgbClr val="000000"/>
                </a:solidFill>
                <a:latin typeface="Lato"/>
                <a:ea typeface="Lato"/>
                <a:cs typeface="Lato"/>
                <a:sym typeface="Lato"/>
              </a:rPr>
              <a:t>lecteurs</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une</a:t>
            </a:r>
            <a:r>
              <a:rPr lang="en-US" sz="1900" dirty="0">
                <a:solidFill>
                  <a:srgbClr val="000000"/>
                </a:solidFill>
                <a:latin typeface="Lato"/>
                <a:ea typeface="Lato"/>
                <a:cs typeface="Lato"/>
                <a:sym typeface="Lato"/>
              </a:rPr>
              <a:t> vision </a:t>
            </a:r>
            <a:r>
              <a:rPr lang="en-US" sz="1900" dirty="0" err="1">
                <a:solidFill>
                  <a:srgbClr val="000000"/>
                </a:solidFill>
                <a:latin typeface="Lato"/>
                <a:ea typeface="Lato"/>
                <a:cs typeface="Lato"/>
                <a:sym typeface="Lato"/>
              </a:rPr>
              <a:t>d’ensemble</a:t>
            </a:r>
            <a:r>
              <a:rPr lang="en-US" sz="1900" dirty="0">
                <a:solidFill>
                  <a:srgbClr val="000000"/>
                </a:solidFill>
                <a:latin typeface="Lato"/>
                <a:ea typeface="Lato"/>
                <a:cs typeface="Lato"/>
                <a:sym typeface="Lato"/>
              </a:rPr>
              <a:t> du </a:t>
            </a:r>
            <a:r>
              <a:rPr lang="en-US" sz="1900" dirty="0" err="1">
                <a:solidFill>
                  <a:srgbClr val="000000"/>
                </a:solidFill>
                <a:latin typeface="Lato"/>
                <a:ea typeface="Lato"/>
                <a:cs typeface="Lato"/>
                <a:sym typeface="Lato"/>
              </a:rPr>
              <a:t>projet</a:t>
            </a:r>
            <a:r>
              <a:rPr lang="en-US" sz="1900" dirty="0">
                <a:solidFill>
                  <a:srgbClr val="000000"/>
                </a:solidFill>
                <a:latin typeface="Lato"/>
                <a:ea typeface="Lato"/>
                <a:cs typeface="Lato"/>
                <a:sym typeface="Lato"/>
              </a:rPr>
              <a:t>. Elle doit </a:t>
            </a:r>
            <a:r>
              <a:rPr lang="en-US" sz="1900" dirty="0" err="1">
                <a:solidFill>
                  <a:srgbClr val="000000"/>
                </a:solidFill>
                <a:latin typeface="Lato"/>
                <a:ea typeface="Lato"/>
                <a:cs typeface="Lato"/>
                <a:sym typeface="Lato"/>
              </a:rPr>
              <a:t>transmettre</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l’importance</a:t>
            </a:r>
            <a:r>
              <a:rPr lang="en-US" sz="1900" dirty="0">
                <a:solidFill>
                  <a:srgbClr val="000000"/>
                </a:solidFill>
                <a:latin typeface="Lato"/>
                <a:ea typeface="Lato"/>
                <a:cs typeface="Lato"/>
                <a:sym typeface="Lato"/>
              </a:rPr>
              <a:t> du </a:t>
            </a:r>
            <a:r>
              <a:rPr lang="en-US" sz="1900" dirty="0" err="1">
                <a:solidFill>
                  <a:srgbClr val="000000"/>
                </a:solidFill>
                <a:latin typeface="Lato"/>
                <a:ea typeface="Lato"/>
                <a:cs typeface="Lato"/>
                <a:sym typeface="Lato"/>
              </a:rPr>
              <a:t>projet</a:t>
            </a:r>
            <a:r>
              <a:rPr lang="en-US" sz="1900" dirty="0">
                <a:solidFill>
                  <a:srgbClr val="000000"/>
                </a:solidFill>
                <a:latin typeface="Lato"/>
                <a:ea typeface="Lato"/>
                <a:cs typeface="Lato"/>
                <a:sym typeface="Lato"/>
              </a:rPr>
              <a:t> tout </a:t>
            </a:r>
            <a:r>
              <a:rPr lang="en-US" sz="1900" dirty="0" err="1">
                <a:solidFill>
                  <a:srgbClr val="000000"/>
                </a:solidFill>
                <a:latin typeface="Lato"/>
                <a:ea typeface="Lato"/>
                <a:cs typeface="Lato"/>
                <a:sym typeface="Lato"/>
              </a:rPr>
              <a:t>en</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donnant</a:t>
            </a:r>
            <a:r>
              <a:rPr lang="en-US" sz="1900" dirty="0">
                <a:solidFill>
                  <a:srgbClr val="000000"/>
                </a:solidFill>
                <a:latin typeface="Lato"/>
                <a:ea typeface="Lato"/>
                <a:cs typeface="Lato"/>
                <a:sym typeface="Lato"/>
              </a:rPr>
              <a:t> des </a:t>
            </a:r>
            <a:r>
              <a:rPr lang="en-US" sz="1900" dirty="0" err="1">
                <a:solidFill>
                  <a:srgbClr val="000000"/>
                </a:solidFill>
                <a:latin typeface="Lato"/>
                <a:ea typeface="Lato"/>
                <a:cs typeface="Lato"/>
                <a:sym typeface="Lato"/>
              </a:rPr>
              <a:t>clés</a:t>
            </a:r>
            <a:r>
              <a:rPr lang="en-US" sz="1900" dirty="0">
                <a:solidFill>
                  <a:srgbClr val="000000"/>
                </a:solidFill>
                <a:latin typeface="Lato"/>
                <a:ea typeface="Lato"/>
                <a:cs typeface="Lato"/>
                <a:sym typeface="Lato"/>
              </a:rPr>
              <a:t> pour </a:t>
            </a:r>
            <a:r>
              <a:rPr lang="en-US" sz="1900" dirty="0" err="1">
                <a:solidFill>
                  <a:srgbClr val="000000"/>
                </a:solidFill>
                <a:latin typeface="Lato"/>
                <a:ea typeface="Lato"/>
                <a:cs typeface="Lato"/>
                <a:sym typeface="Lato"/>
              </a:rPr>
              <a:t>comprendre</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en</a:t>
            </a:r>
            <a:r>
              <a:rPr lang="en-US" sz="1900" dirty="0">
                <a:solidFill>
                  <a:srgbClr val="000000"/>
                </a:solidFill>
                <a:latin typeface="Lato"/>
                <a:ea typeface="Lato"/>
                <a:cs typeface="Lato"/>
                <a:sym typeface="Lato"/>
              </a:rPr>
              <a:t> quoi il </a:t>
            </a:r>
            <a:r>
              <a:rPr lang="en-US" sz="1900" dirty="0" err="1">
                <a:solidFill>
                  <a:srgbClr val="000000"/>
                </a:solidFill>
                <a:latin typeface="Lato"/>
                <a:ea typeface="Lato"/>
                <a:cs typeface="Lato"/>
                <a:sym typeface="Lato"/>
              </a:rPr>
              <a:t>répond</a:t>
            </a:r>
            <a:r>
              <a:rPr lang="en-US" sz="1900" dirty="0">
                <a:solidFill>
                  <a:srgbClr val="000000"/>
                </a:solidFill>
                <a:latin typeface="Lato"/>
                <a:ea typeface="Lato"/>
                <a:cs typeface="Lato"/>
                <a:sym typeface="Lato"/>
              </a:rPr>
              <a:t> aux </a:t>
            </a:r>
            <a:r>
              <a:rPr lang="en-US" sz="1900" dirty="0" err="1">
                <a:solidFill>
                  <a:srgbClr val="000000"/>
                </a:solidFill>
                <a:latin typeface="Lato"/>
                <a:ea typeface="Lato"/>
                <a:cs typeface="Lato"/>
                <a:sym typeface="Lato"/>
              </a:rPr>
              <a:t>besoins</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ou</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attentes</a:t>
            </a:r>
            <a:r>
              <a:rPr lang="en-US" sz="1900" dirty="0">
                <a:solidFill>
                  <a:srgbClr val="000000"/>
                </a:solidFill>
                <a:latin typeface="Lato"/>
                <a:ea typeface="Lato"/>
                <a:cs typeface="Lato"/>
                <a:sym typeface="Lato"/>
              </a:rPr>
              <a:t> </a:t>
            </a:r>
            <a:r>
              <a:rPr lang="en-US" sz="1900" dirty="0" err="1">
                <a:solidFill>
                  <a:srgbClr val="000000"/>
                </a:solidFill>
                <a:latin typeface="Lato"/>
                <a:ea typeface="Lato"/>
                <a:cs typeface="Lato"/>
                <a:sym typeface="Lato"/>
              </a:rPr>
              <a:t>identifiés</a:t>
            </a:r>
            <a:r>
              <a:rPr lang="en-US" sz="1900" dirty="0">
                <a:solidFill>
                  <a:srgbClr val="000000"/>
                </a:solidFill>
                <a:latin typeface="Lato"/>
                <a:ea typeface="Lato"/>
                <a:cs typeface="Lato"/>
                <a:sym typeface="Lato"/>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92000" y="-152636"/>
            <a:ext cx="6270441" cy="10614076"/>
            <a:chOff x="0" y="0"/>
            <a:chExt cx="550491" cy="931826"/>
          </a:xfrm>
        </p:grpSpPr>
        <p:sp>
          <p:nvSpPr>
            <p:cNvPr id="3" name="Freeform 3"/>
            <p:cNvSpPr/>
            <p:nvPr/>
          </p:nvSpPr>
          <p:spPr>
            <a:xfrm flipH="1">
              <a:off x="0" y="0"/>
              <a:ext cx="550491" cy="931826"/>
            </a:xfrm>
            <a:custGeom>
              <a:avLst/>
              <a:gdLst/>
              <a:ahLst/>
              <a:cxnLst/>
              <a:rect l="l" t="t" r="r" b="b"/>
              <a:pathLst>
                <a:path w="550491" h="931826">
                  <a:moveTo>
                    <a:pt x="550491" y="0"/>
                  </a:moveTo>
                  <a:lnTo>
                    <a:pt x="0" y="0"/>
                  </a:lnTo>
                  <a:lnTo>
                    <a:pt x="0" y="931826"/>
                  </a:lnTo>
                  <a:lnTo>
                    <a:pt x="550491" y="931826"/>
                  </a:lnTo>
                  <a:close/>
                </a:path>
              </a:pathLst>
            </a:custGeom>
            <a:blipFill>
              <a:blip r:embed="rId2"/>
              <a:stretch>
                <a:fillRect l="-93608" r="-60299"/>
              </a:stretch>
            </a:blipFill>
          </p:spPr>
          <p:txBody>
            <a:bodyPr/>
            <a:lstStyle/>
            <a:p>
              <a:endParaRPr lang="en-US"/>
            </a:p>
          </p:txBody>
        </p:sp>
      </p:grpSp>
      <p:grpSp>
        <p:nvGrpSpPr>
          <p:cNvPr id="4" name="Group 4"/>
          <p:cNvGrpSpPr/>
          <p:nvPr/>
        </p:nvGrpSpPr>
        <p:grpSpPr>
          <a:xfrm>
            <a:off x="-152636" y="-152636"/>
            <a:ext cx="2421833" cy="10614076"/>
            <a:chOff x="0" y="0"/>
            <a:chExt cx="637849" cy="2795477"/>
          </a:xfrm>
        </p:grpSpPr>
        <p:sp>
          <p:nvSpPr>
            <p:cNvPr id="5" name="Freeform 5"/>
            <p:cNvSpPr/>
            <p:nvPr/>
          </p:nvSpPr>
          <p:spPr>
            <a:xfrm>
              <a:off x="0" y="0"/>
              <a:ext cx="637849" cy="2795477"/>
            </a:xfrm>
            <a:custGeom>
              <a:avLst/>
              <a:gdLst/>
              <a:ahLst/>
              <a:cxnLst/>
              <a:rect l="l" t="t" r="r" b="b"/>
              <a:pathLst>
                <a:path w="637849" h="2795477">
                  <a:moveTo>
                    <a:pt x="0" y="0"/>
                  </a:moveTo>
                  <a:lnTo>
                    <a:pt x="637849" y="0"/>
                  </a:lnTo>
                  <a:lnTo>
                    <a:pt x="637849" y="2795477"/>
                  </a:lnTo>
                  <a:lnTo>
                    <a:pt x="0" y="2795477"/>
                  </a:lnTo>
                  <a:close/>
                </a:path>
              </a:pathLst>
            </a:custGeom>
            <a:solidFill>
              <a:srgbClr val="EBE2D6"/>
            </a:solidFill>
          </p:spPr>
          <p:txBody>
            <a:bodyPr/>
            <a:lstStyle/>
            <a:p>
              <a:endParaRPr lang="en-US"/>
            </a:p>
          </p:txBody>
        </p:sp>
        <p:sp>
          <p:nvSpPr>
            <p:cNvPr id="6" name="TextBox 6"/>
            <p:cNvSpPr txBox="1"/>
            <p:nvPr/>
          </p:nvSpPr>
          <p:spPr>
            <a:xfrm>
              <a:off x="0" y="-47625"/>
              <a:ext cx="637849" cy="2843102"/>
            </a:xfrm>
            <a:prstGeom prst="rect">
              <a:avLst/>
            </a:prstGeom>
          </p:spPr>
          <p:txBody>
            <a:bodyPr lIns="50800" tIns="50800" rIns="50800" bIns="50800" rtlCol="0" anchor="ctr"/>
            <a:lstStyle/>
            <a:p>
              <a:pPr algn="ctr">
                <a:lnSpc>
                  <a:spcPts val="3360"/>
                </a:lnSpc>
              </a:pPr>
              <a:endParaRPr/>
            </a:p>
          </p:txBody>
        </p:sp>
      </p:grpSp>
      <p:grpSp>
        <p:nvGrpSpPr>
          <p:cNvPr id="7" name="Group 7"/>
          <p:cNvGrpSpPr/>
          <p:nvPr/>
        </p:nvGrpSpPr>
        <p:grpSpPr>
          <a:xfrm>
            <a:off x="1529573" y="2332530"/>
            <a:ext cx="1211491" cy="5621940"/>
            <a:chOff x="0" y="0"/>
            <a:chExt cx="319076" cy="1480676"/>
          </a:xfrm>
        </p:grpSpPr>
        <p:sp>
          <p:nvSpPr>
            <p:cNvPr id="8" name="Freeform 8"/>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a:p>
          </p:txBody>
        </p:sp>
        <p:sp>
          <p:nvSpPr>
            <p:cNvPr id="9" name="TextBox 9"/>
            <p:cNvSpPr txBox="1"/>
            <p:nvPr/>
          </p:nvSpPr>
          <p:spPr>
            <a:xfrm>
              <a:off x="0" y="-47625"/>
              <a:ext cx="319076" cy="1528301"/>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a:off x="11623240" y="2332530"/>
            <a:ext cx="1211491" cy="5621940"/>
            <a:chOff x="0" y="0"/>
            <a:chExt cx="319076" cy="1480676"/>
          </a:xfrm>
        </p:grpSpPr>
        <p:sp>
          <p:nvSpPr>
            <p:cNvPr id="11" name="Freeform 11"/>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a:p>
          </p:txBody>
        </p:sp>
        <p:sp>
          <p:nvSpPr>
            <p:cNvPr id="12" name="TextBox 12"/>
            <p:cNvSpPr txBox="1"/>
            <p:nvPr/>
          </p:nvSpPr>
          <p:spPr>
            <a:xfrm>
              <a:off x="0" y="-47625"/>
              <a:ext cx="319076" cy="1528301"/>
            </a:xfrm>
            <a:prstGeom prst="rect">
              <a:avLst/>
            </a:prstGeom>
          </p:spPr>
          <p:txBody>
            <a:bodyPr lIns="50800" tIns="50800" rIns="50800" bIns="50800" rtlCol="0" anchor="ctr"/>
            <a:lstStyle/>
            <a:p>
              <a:pPr algn="ctr">
                <a:lnSpc>
                  <a:spcPts val="3360"/>
                </a:lnSpc>
              </a:pPr>
              <a:endParaRPr/>
            </a:p>
          </p:txBody>
        </p:sp>
      </p:grpSp>
      <p:grpSp>
        <p:nvGrpSpPr>
          <p:cNvPr id="13" name="Group 13"/>
          <p:cNvGrpSpPr/>
          <p:nvPr/>
        </p:nvGrpSpPr>
        <p:grpSpPr>
          <a:xfrm>
            <a:off x="17349683" y="9345065"/>
            <a:ext cx="423967" cy="427585"/>
            <a:chOff x="0" y="0"/>
            <a:chExt cx="205716" cy="207472"/>
          </a:xfrm>
        </p:grpSpPr>
        <p:sp>
          <p:nvSpPr>
            <p:cNvPr id="14" name="Freeform 14"/>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5" name="TextBox 15"/>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16</a:t>
              </a:r>
            </a:p>
          </p:txBody>
        </p:sp>
      </p:grpSp>
      <p:sp>
        <p:nvSpPr>
          <p:cNvPr id="16" name="TextBox 16"/>
          <p:cNvSpPr txBox="1"/>
          <p:nvPr/>
        </p:nvSpPr>
        <p:spPr>
          <a:xfrm>
            <a:off x="2969665" y="1095375"/>
            <a:ext cx="7153843" cy="1128526"/>
          </a:xfrm>
          <a:prstGeom prst="rect">
            <a:avLst/>
          </a:prstGeom>
        </p:spPr>
        <p:txBody>
          <a:bodyPr lIns="0" tIns="0" rIns="0" bIns="0" rtlCol="0" anchor="t">
            <a:spAutoFit/>
          </a:bodyPr>
          <a:lstStyle/>
          <a:p>
            <a:pPr algn="l">
              <a:lnSpc>
                <a:spcPts val="8769"/>
              </a:lnSpc>
            </a:pPr>
            <a:r>
              <a:rPr lang="en-US" sz="7900" b="1" spc="-197">
                <a:solidFill>
                  <a:srgbClr val="000000"/>
                </a:solidFill>
                <a:latin typeface="Roboto Bold"/>
                <a:ea typeface="Roboto Bold"/>
                <a:cs typeface="Roboto Bold"/>
                <a:sym typeface="Roboto Bold"/>
              </a:rPr>
              <a:t>Étapes clés</a:t>
            </a:r>
          </a:p>
        </p:txBody>
      </p:sp>
      <p:sp>
        <p:nvSpPr>
          <p:cNvPr id="17" name="TextBox 17"/>
          <p:cNvSpPr txBox="1"/>
          <p:nvPr/>
        </p:nvSpPr>
        <p:spPr>
          <a:xfrm>
            <a:off x="2969665" y="2157226"/>
            <a:ext cx="7153843"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PROCESSUS DE PROJET</a:t>
            </a:r>
          </a:p>
        </p:txBody>
      </p:sp>
      <p:sp>
        <p:nvSpPr>
          <p:cNvPr id="18" name="AutoShape 18"/>
          <p:cNvSpPr/>
          <p:nvPr/>
        </p:nvSpPr>
        <p:spPr>
          <a:xfrm>
            <a:off x="3022479" y="3213802"/>
            <a:ext cx="0" cy="1006474"/>
          </a:xfrm>
          <a:prstGeom prst="line">
            <a:avLst/>
          </a:prstGeom>
          <a:ln w="66675" cap="flat">
            <a:solidFill>
              <a:srgbClr val="000000"/>
            </a:solidFill>
            <a:prstDash val="solid"/>
            <a:headEnd type="none" w="sm" len="sm"/>
            <a:tailEnd type="none" w="sm" len="sm"/>
          </a:ln>
        </p:spPr>
        <p:txBody>
          <a:bodyPr/>
          <a:lstStyle/>
          <a:p>
            <a:endParaRPr lang="en-US"/>
          </a:p>
        </p:txBody>
      </p:sp>
      <p:sp>
        <p:nvSpPr>
          <p:cNvPr id="19" name="TextBox 19"/>
          <p:cNvSpPr txBox="1"/>
          <p:nvPr/>
        </p:nvSpPr>
        <p:spPr>
          <a:xfrm>
            <a:off x="3436329" y="3166177"/>
            <a:ext cx="7863348" cy="1054099"/>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Présentez ici une vue d'ensemble des étapes clés du projet. </a:t>
            </a:r>
          </a:p>
          <a:p>
            <a:pPr algn="l">
              <a:lnSpc>
                <a:spcPts val="2800"/>
              </a:lnSpc>
            </a:pPr>
            <a:r>
              <a:rPr lang="en-US" sz="2000">
                <a:solidFill>
                  <a:srgbClr val="000000"/>
                </a:solidFill>
                <a:latin typeface="Lato"/>
                <a:ea typeface="Lato"/>
                <a:cs typeface="Lato"/>
                <a:sym typeface="Lato"/>
              </a:rPr>
              <a:t>Cette section doit permettre de comprendre le déroulement global du projet, tout en mettant en avant votre méthodologie.</a:t>
            </a:r>
          </a:p>
        </p:txBody>
      </p:sp>
      <p:sp>
        <p:nvSpPr>
          <p:cNvPr id="20" name="AutoShape 20"/>
          <p:cNvSpPr/>
          <p:nvPr/>
        </p:nvSpPr>
        <p:spPr>
          <a:xfrm>
            <a:off x="3020290" y="4639376"/>
            <a:ext cx="0" cy="1006474"/>
          </a:xfrm>
          <a:prstGeom prst="line">
            <a:avLst/>
          </a:prstGeom>
          <a:ln w="66675" cap="flat">
            <a:solidFill>
              <a:srgbClr val="000000"/>
            </a:solidFill>
            <a:prstDash val="solid"/>
            <a:headEnd type="none" w="sm" len="sm"/>
            <a:tailEnd type="none" w="sm" len="sm"/>
          </a:ln>
        </p:spPr>
        <p:txBody>
          <a:bodyPr/>
          <a:lstStyle/>
          <a:p>
            <a:endParaRPr lang="en-US"/>
          </a:p>
        </p:txBody>
      </p:sp>
      <p:sp>
        <p:nvSpPr>
          <p:cNvPr id="21" name="TextBox 21"/>
          <p:cNvSpPr txBox="1"/>
          <p:nvPr/>
        </p:nvSpPr>
        <p:spPr>
          <a:xfrm>
            <a:off x="3434249" y="4591751"/>
            <a:ext cx="7865428" cy="1054099"/>
          </a:xfrm>
          <a:prstGeom prst="rect">
            <a:avLst/>
          </a:prstGeom>
        </p:spPr>
        <p:txBody>
          <a:bodyPr lIns="0" tIns="0" rIns="0" bIns="0" rtlCol="0" anchor="t">
            <a:spAutoFit/>
          </a:bodyPr>
          <a:lstStyle/>
          <a:p>
            <a:pPr algn="l">
              <a:lnSpc>
                <a:spcPts val="2800"/>
              </a:lnSpc>
            </a:pPr>
            <a:r>
              <a:rPr lang="en-US" sz="2000" dirty="0" err="1">
                <a:solidFill>
                  <a:srgbClr val="000000"/>
                </a:solidFill>
                <a:latin typeface="Lato"/>
                <a:ea typeface="Lato"/>
                <a:cs typeface="Lato"/>
                <a:sym typeface="Lato"/>
              </a:rPr>
              <a:t>Présentez</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ici</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une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vue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d'ensemble</a:t>
            </a:r>
            <a:r>
              <a:rPr lang="en-US" sz="2000" dirty="0">
                <a:solidFill>
                  <a:srgbClr val="000000"/>
                </a:solidFill>
                <a:latin typeface="Lato"/>
                <a:ea typeface="Lato"/>
                <a:cs typeface="Lato"/>
                <a:sym typeface="Lato"/>
              </a:rPr>
              <a:t> des étapes </a:t>
            </a:r>
            <a:r>
              <a:rPr lang="en-US" sz="2000" dirty="0" err="1">
                <a:solidFill>
                  <a:srgbClr val="000000"/>
                </a:solidFill>
                <a:latin typeface="Lato"/>
                <a:ea typeface="Lato"/>
                <a:cs typeface="Lato"/>
                <a:sym typeface="Lato"/>
              </a:rPr>
              <a:t>clés</a:t>
            </a:r>
            <a:r>
              <a:rPr lang="en-US" sz="2000" dirty="0">
                <a:solidFill>
                  <a:srgbClr val="000000"/>
                </a:solidFill>
                <a:latin typeface="Lato"/>
                <a:ea typeface="Lato"/>
                <a:cs typeface="Lato"/>
                <a:sym typeface="Lato"/>
              </a:rPr>
              <a:t> du </a:t>
            </a:r>
            <a:r>
              <a:rPr lang="en-US" sz="2000" dirty="0" err="1">
                <a:solidFill>
                  <a:srgbClr val="000000"/>
                </a:solidFill>
                <a:latin typeface="Lato"/>
                <a:ea typeface="Lato"/>
                <a:cs typeface="Lato"/>
                <a:sym typeface="Lato"/>
              </a:rPr>
              <a:t>projet</a:t>
            </a:r>
            <a:r>
              <a:rPr lang="en-US" sz="2000" dirty="0">
                <a:solidFill>
                  <a:srgbClr val="000000"/>
                </a:solidFill>
                <a:latin typeface="Lato"/>
                <a:ea typeface="Lato"/>
                <a:cs typeface="Lato"/>
                <a:sym typeface="Lato"/>
              </a:rPr>
              <a:t>.</a:t>
            </a:r>
          </a:p>
          <a:p>
            <a:pPr algn="l">
              <a:lnSpc>
                <a:spcPts val="2800"/>
              </a:lnSpc>
            </a:pPr>
            <a:r>
              <a:rPr lang="en-US" sz="2000" dirty="0">
                <a:solidFill>
                  <a:srgbClr val="000000"/>
                </a:solidFill>
                <a:latin typeface="Lato"/>
                <a:ea typeface="Lato"/>
                <a:cs typeface="Lato"/>
                <a:sym typeface="Lato"/>
              </a:rPr>
              <a:t>Cette section doit </a:t>
            </a:r>
            <a:r>
              <a:rPr lang="en-US" sz="2000" dirty="0" err="1">
                <a:solidFill>
                  <a:srgbClr val="000000"/>
                </a:solidFill>
                <a:latin typeface="Lato"/>
                <a:ea typeface="Lato"/>
                <a:cs typeface="Lato"/>
                <a:sym typeface="Lato"/>
              </a:rPr>
              <a:t>permettre</a:t>
            </a:r>
            <a:r>
              <a:rPr lang="en-US" sz="2000" dirty="0">
                <a:solidFill>
                  <a:srgbClr val="000000"/>
                </a:solidFill>
                <a:latin typeface="Lato"/>
                <a:ea typeface="Lato"/>
                <a:cs typeface="Lato"/>
                <a:sym typeface="Lato"/>
              </a:rPr>
              <a:t> de </a:t>
            </a:r>
            <a:r>
              <a:rPr lang="en-US" sz="2000" dirty="0" err="1">
                <a:solidFill>
                  <a:srgbClr val="000000"/>
                </a:solidFill>
                <a:latin typeface="Lato"/>
                <a:ea typeface="Lato"/>
                <a:cs typeface="Lato"/>
                <a:sym typeface="Lato"/>
              </a:rPr>
              <a:t>comprendre</a:t>
            </a:r>
            <a:r>
              <a:rPr lang="en-US" sz="2000" dirty="0">
                <a:solidFill>
                  <a:srgbClr val="000000"/>
                </a:solidFill>
                <a:latin typeface="Lato"/>
                <a:ea typeface="Lato"/>
                <a:cs typeface="Lato"/>
                <a:sym typeface="Lato"/>
              </a:rPr>
              <a:t> le </a:t>
            </a:r>
            <a:r>
              <a:rPr lang="en-US" sz="2000" dirty="0" err="1">
                <a:solidFill>
                  <a:srgbClr val="000000"/>
                </a:solidFill>
                <a:latin typeface="Lato"/>
                <a:ea typeface="Lato"/>
                <a:cs typeface="Lato"/>
                <a:sym typeface="Lato"/>
              </a:rPr>
              <a:t>déroulement</a:t>
            </a:r>
            <a:r>
              <a:rPr lang="en-US" sz="2000" dirty="0">
                <a:solidFill>
                  <a:srgbClr val="000000"/>
                </a:solidFill>
                <a:latin typeface="Lato"/>
                <a:ea typeface="Lato"/>
                <a:cs typeface="Lato"/>
                <a:sym typeface="Lato"/>
              </a:rPr>
              <a:t> global du </a:t>
            </a:r>
            <a:r>
              <a:rPr lang="en-US" sz="2000" dirty="0" err="1">
                <a:solidFill>
                  <a:srgbClr val="000000"/>
                </a:solidFill>
                <a:latin typeface="Lato"/>
                <a:ea typeface="Lato"/>
                <a:cs typeface="Lato"/>
                <a:sym typeface="Lato"/>
              </a:rPr>
              <a:t>projet</a:t>
            </a:r>
            <a:r>
              <a:rPr lang="en-US" sz="2000" dirty="0">
                <a:solidFill>
                  <a:srgbClr val="000000"/>
                </a:solidFill>
                <a:latin typeface="Lato"/>
                <a:ea typeface="Lato"/>
                <a:cs typeface="Lato"/>
                <a:sym typeface="Lato"/>
              </a:rPr>
              <a:t>, tout </a:t>
            </a:r>
            <a:r>
              <a:rPr lang="en-US" sz="2000" dirty="0" err="1">
                <a:solidFill>
                  <a:srgbClr val="000000"/>
                </a:solidFill>
                <a:latin typeface="Lato"/>
                <a:ea typeface="Lato"/>
                <a:cs typeface="Lato"/>
                <a:sym typeface="Lato"/>
              </a:rPr>
              <a:t>en</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mettant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en</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avant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votre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méthodologie</a:t>
            </a:r>
            <a:r>
              <a:rPr lang="en-US" sz="2000" dirty="0">
                <a:solidFill>
                  <a:srgbClr val="000000"/>
                </a:solidFill>
                <a:latin typeface="Lato"/>
                <a:ea typeface="Lato"/>
                <a:cs typeface="Lato"/>
                <a:sym typeface="Lato"/>
              </a:rPr>
              <a:t>.</a:t>
            </a:r>
          </a:p>
        </p:txBody>
      </p:sp>
      <p:sp>
        <p:nvSpPr>
          <p:cNvPr id="22" name="AutoShape 22"/>
          <p:cNvSpPr/>
          <p:nvPr/>
        </p:nvSpPr>
        <p:spPr>
          <a:xfrm>
            <a:off x="3020290" y="6064951"/>
            <a:ext cx="0" cy="1006474"/>
          </a:xfrm>
          <a:prstGeom prst="line">
            <a:avLst/>
          </a:prstGeom>
          <a:ln w="66675" cap="flat">
            <a:solidFill>
              <a:srgbClr val="000000"/>
            </a:solidFill>
            <a:prstDash val="solid"/>
            <a:headEnd type="none" w="sm" len="sm"/>
            <a:tailEnd type="none" w="sm" len="sm"/>
          </a:ln>
        </p:spPr>
        <p:txBody>
          <a:bodyPr/>
          <a:lstStyle/>
          <a:p>
            <a:endParaRPr lang="en-US"/>
          </a:p>
        </p:txBody>
      </p:sp>
      <p:sp>
        <p:nvSpPr>
          <p:cNvPr id="23" name="TextBox 23"/>
          <p:cNvSpPr txBox="1"/>
          <p:nvPr/>
        </p:nvSpPr>
        <p:spPr>
          <a:xfrm>
            <a:off x="3434249" y="6017326"/>
            <a:ext cx="7865428" cy="1054099"/>
          </a:xfrm>
          <a:prstGeom prst="rect">
            <a:avLst/>
          </a:prstGeom>
        </p:spPr>
        <p:txBody>
          <a:bodyPr lIns="0" tIns="0" rIns="0" bIns="0" rtlCol="0" anchor="t">
            <a:spAutoFit/>
          </a:bodyPr>
          <a:lstStyle/>
          <a:p>
            <a:pPr algn="l">
              <a:lnSpc>
                <a:spcPts val="2800"/>
              </a:lnSpc>
            </a:pPr>
            <a:r>
              <a:rPr lang="en-US" sz="2000" dirty="0" err="1">
                <a:solidFill>
                  <a:srgbClr val="000000"/>
                </a:solidFill>
                <a:latin typeface="Lato"/>
                <a:ea typeface="Lato"/>
                <a:cs typeface="Lato"/>
                <a:sym typeface="Lato"/>
              </a:rPr>
              <a:t>Présentez</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ici</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une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vue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d'ensemble</a:t>
            </a:r>
            <a:r>
              <a:rPr lang="en-US" sz="2000" dirty="0">
                <a:solidFill>
                  <a:srgbClr val="000000"/>
                </a:solidFill>
                <a:latin typeface="Lato"/>
                <a:ea typeface="Lato"/>
                <a:cs typeface="Lato"/>
                <a:sym typeface="Lato"/>
              </a:rPr>
              <a:t> des étapes </a:t>
            </a:r>
            <a:r>
              <a:rPr lang="en-US" sz="2000" dirty="0" err="1">
                <a:solidFill>
                  <a:srgbClr val="000000"/>
                </a:solidFill>
                <a:latin typeface="Lato"/>
                <a:ea typeface="Lato"/>
                <a:cs typeface="Lato"/>
                <a:sym typeface="Lato"/>
              </a:rPr>
              <a:t>clés</a:t>
            </a:r>
            <a:r>
              <a:rPr lang="en-US" sz="2000" dirty="0">
                <a:solidFill>
                  <a:srgbClr val="000000"/>
                </a:solidFill>
                <a:latin typeface="Lato"/>
                <a:ea typeface="Lato"/>
                <a:cs typeface="Lato"/>
                <a:sym typeface="Lato"/>
              </a:rPr>
              <a:t> du </a:t>
            </a:r>
            <a:r>
              <a:rPr lang="en-US" sz="2000" dirty="0" err="1">
                <a:solidFill>
                  <a:srgbClr val="000000"/>
                </a:solidFill>
                <a:latin typeface="Lato"/>
                <a:ea typeface="Lato"/>
                <a:cs typeface="Lato"/>
                <a:sym typeface="Lato"/>
              </a:rPr>
              <a:t>projet</a:t>
            </a:r>
            <a:r>
              <a:rPr lang="en-US" sz="2000" dirty="0">
                <a:solidFill>
                  <a:srgbClr val="000000"/>
                </a:solidFill>
                <a:latin typeface="Lato"/>
                <a:ea typeface="Lato"/>
                <a:cs typeface="Lato"/>
                <a:sym typeface="Lato"/>
              </a:rPr>
              <a:t>.</a:t>
            </a:r>
          </a:p>
          <a:p>
            <a:pPr algn="l">
              <a:lnSpc>
                <a:spcPts val="2800"/>
              </a:lnSpc>
            </a:pPr>
            <a:r>
              <a:rPr lang="en-US" sz="2000" dirty="0">
                <a:solidFill>
                  <a:srgbClr val="000000"/>
                </a:solidFill>
                <a:latin typeface="Lato"/>
                <a:ea typeface="Lato"/>
                <a:cs typeface="Lato"/>
                <a:sym typeface="Lato"/>
              </a:rPr>
              <a:t>Cette section doit </a:t>
            </a:r>
            <a:r>
              <a:rPr lang="en-US" sz="2000" dirty="0" err="1">
                <a:solidFill>
                  <a:srgbClr val="000000"/>
                </a:solidFill>
                <a:latin typeface="Lato"/>
                <a:ea typeface="Lato"/>
                <a:cs typeface="Lato"/>
                <a:sym typeface="Lato"/>
              </a:rPr>
              <a:t>permettre</a:t>
            </a:r>
            <a:r>
              <a:rPr lang="en-US" sz="2000" dirty="0">
                <a:solidFill>
                  <a:srgbClr val="000000"/>
                </a:solidFill>
                <a:latin typeface="Lato"/>
                <a:ea typeface="Lato"/>
                <a:cs typeface="Lato"/>
                <a:sym typeface="Lato"/>
              </a:rPr>
              <a:t> de </a:t>
            </a:r>
            <a:r>
              <a:rPr lang="en-US" sz="2000" dirty="0" err="1">
                <a:solidFill>
                  <a:srgbClr val="000000"/>
                </a:solidFill>
                <a:latin typeface="Lato"/>
                <a:ea typeface="Lato"/>
                <a:cs typeface="Lato"/>
                <a:sym typeface="Lato"/>
              </a:rPr>
              <a:t>comprendre</a:t>
            </a:r>
            <a:r>
              <a:rPr lang="en-US" sz="2000" dirty="0">
                <a:solidFill>
                  <a:srgbClr val="000000"/>
                </a:solidFill>
                <a:latin typeface="Lato"/>
                <a:ea typeface="Lato"/>
                <a:cs typeface="Lato"/>
                <a:sym typeface="Lato"/>
              </a:rPr>
              <a:t> le </a:t>
            </a:r>
            <a:r>
              <a:rPr lang="en-US" sz="2000" dirty="0" err="1">
                <a:solidFill>
                  <a:srgbClr val="000000"/>
                </a:solidFill>
                <a:latin typeface="Lato"/>
                <a:ea typeface="Lato"/>
                <a:cs typeface="Lato"/>
                <a:sym typeface="Lato"/>
              </a:rPr>
              <a:t>déroulement</a:t>
            </a:r>
            <a:r>
              <a:rPr lang="en-US" sz="2000" dirty="0">
                <a:solidFill>
                  <a:srgbClr val="000000"/>
                </a:solidFill>
                <a:latin typeface="Lato"/>
                <a:ea typeface="Lato"/>
                <a:cs typeface="Lato"/>
                <a:sym typeface="Lato"/>
              </a:rPr>
              <a:t> global du </a:t>
            </a:r>
            <a:r>
              <a:rPr lang="en-US" sz="2000" dirty="0" err="1">
                <a:solidFill>
                  <a:srgbClr val="000000"/>
                </a:solidFill>
                <a:latin typeface="Lato"/>
                <a:ea typeface="Lato"/>
                <a:cs typeface="Lato"/>
                <a:sym typeface="Lato"/>
              </a:rPr>
              <a:t>projet</a:t>
            </a:r>
            <a:r>
              <a:rPr lang="en-US" sz="2000" dirty="0">
                <a:solidFill>
                  <a:srgbClr val="000000"/>
                </a:solidFill>
                <a:latin typeface="Lato"/>
                <a:ea typeface="Lato"/>
                <a:cs typeface="Lato"/>
                <a:sym typeface="Lato"/>
              </a:rPr>
              <a:t>, tout </a:t>
            </a:r>
            <a:r>
              <a:rPr lang="en-US" sz="2000" dirty="0" err="1">
                <a:solidFill>
                  <a:srgbClr val="000000"/>
                </a:solidFill>
                <a:latin typeface="Lato"/>
                <a:ea typeface="Lato"/>
                <a:cs typeface="Lato"/>
                <a:sym typeface="Lato"/>
              </a:rPr>
              <a:t>en</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mettant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en</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avant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votre</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méthodologie</a:t>
            </a:r>
            <a:r>
              <a:rPr lang="en-US" sz="2000" dirty="0">
                <a:solidFill>
                  <a:srgbClr val="000000"/>
                </a:solidFill>
                <a:latin typeface="Lato"/>
                <a:ea typeface="Lato"/>
                <a:cs typeface="Lato"/>
                <a:sym typeface="Lato"/>
              </a:rPr>
              <a:t>.</a:t>
            </a:r>
          </a:p>
        </p:txBody>
      </p:sp>
      <p:sp>
        <p:nvSpPr>
          <p:cNvPr id="24" name="TextBox 24"/>
          <p:cNvSpPr txBox="1"/>
          <p:nvPr/>
        </p:nvSpPr>
        <p:spPr>
          <a:xfrm>
            <a:off x="3436329" y="8013701"/>
            <a:ext cx="3252886" cy="1054099"/>
          </a:xfrm>
          <a:prstGeom prst="rect">
            <a:avLst/>
          </a:prstGeom>
        </p:spPr>
        <p:txBody>
          <a:bodyPr lIns="0" tIns="0" rIns="0" bIns="0" rtlCol="0" anchor="t">
            <a:spAutoFit/>
          </a:bodyPr>
          <a:lstStyle/>
          <a:p>
            <a:pPr algn="l">
              <a:lnSpc>
                <a:spcPts val="2800"/>
              </a:lnSpc>
            </a:pPr>
            <a:r>
              <a:rPr lang="en-US" sz="2000" dirty="0" err="1">
                <a:solidFill>
                  <a:srgbClr val="000000"/>
                </a:solidFill>
                <a:latin typeface="Lato"/>
                <a:ea typeface="Lato"/>
                <a:cs typeface="Lato"/>
                <a:sym typeface="Lato"/>
              </a:rPr>
              <a:t>Utilisez</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cet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espace</a:t>
            </a:r>
            <a:r>
              <a:rPr lang="en-US" sz="2000" dirty="0">
                <a:solidFill>
                  <a:srgbClr val="000000"/>
                </a:solidFill>
                <a:latin typeface="Lato"/>
                <a:ea typeface="Lato"/>
                <a:cs typeface="Lato"/>
                <a:sym typeface="Lato"/>
              </a:rPr>
              <a:t> pour </a:t>
            </a:r>
            <a:r>
              <a:rPr lang="en-US" sz="2000" dirty="0" err="1">
                <a:solidFill>
                  <a:srgbClr val="000000"/>
                </a:solidFill>
                <a:latin typeface="Lato"/>
                <a:ea typeface="Lato"/>
                <a:cs typeface="Lato"/>
                <a:sym typeface="Lato"/>
              </a:rPr>
              <a:t>souligner</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l'importance</a:t>
            </a:r>
            <a:r>
              <a:rPr lang="en-US" sz="2000" dirty="0">
                <a:solidFill>
                  <a:srgbClr val="000000"/>
                </a:solidFill>
                <a:latin typeface="Lato"/>
                <a:ea typeface="Lato"/>
                <a:cs typeface="Lato"/>
                <a:sym typeface="Lato"/>
              </a:rPr>
              <a:t> de </a:t>
            </a:r>
            <a:r>
              <a:rPr lang="en-US" sz="2000" dirty="0" err="1">
                <a:solidFill>
                  <a:srgbClr val="000000"/>
                </a:solidFill>
                <a:latin typeface="Lato"/>
                <a:ea typeface="Lato"/>
                <a:cs typeface="Lato"/>
                <a:sym typeface="Lato"/>
              </a:rPr>
              <a:t>chaque</a:t>
            </a:r>
            <a:r>
              <a:rPr lang="en-US" sz="2000" dirty="0">
                <a:solidFill>
                  <a:srgbClr val="000000"/>
                </a:solidFill>
                <a:latin typeface="Lato"/>
                <a:ea typeface="Lato"/>
                <a:cs typeface="Lato"/>
                <a:sym typeface="Lato"/>
              </a:rPr>
              <a:t> étape. </a:t>
            </a:r>
          </a:p>
        </p:txBody>
      </p:sp>
      <p:sp>
        <p:nvSpPr>
          <p:cNvPr id="25" name="TextBox 25"/>
          <p:cNvSpPr txBox="1"/>
          <p:nvPr/>
        </p:nvSpPr>
        <p:spPr>
          <a:xfrm>
            <a:off x="8198642" y="7837488"/>
            <a:ext cx="3101036" cy="1406524"/>
          </a:xfrm>
          <a:prstGeom prst="rect">
            <a:avLst/>
          </a:prstGeom>
        </p:spPr>
        <p:txBody>
          <a:bodyPr lIns="0" tIns="0" rIns="0" bIns="0" rtlCol="0" anchor="t">
            <a:spAutoFit/>
          </a:bodyPr>
          <a:lstStyle/>
          <a:p>
            <a:pPr algn="l">
              <a:lnSpc>
                <a:spcPts val="2800"/>
              </a:lnSpc>
            </a:pPr>
            <a:r>
              <a:rPr lang="en-US" sz="2000" dirty="0" err="1">
                <a:solidFill>
                  <a:srgbClr val="000000"/>
                </a:solidFill>
                <a:latin typeface="Lato"/>
                <a:ea typeface="Lato"/>
                <a:cs typeface="Lato"/>
                <a:sym typeface="Lato"/>
              </a:rPr>
              <a:t>Expliquez</a:t>
            </a:r>
            <a:r>
              <a:rPr lang="en-US" sz="2000" dirty="0">
                <a:solidFill>
                  <a:srgbClr val="000000"/>
                </a:solidFill>
                <a:latin typeface="Lato"/>
                <a:ea typeface="Lato"/>
                <a:cs typeface="Lato"/>
                <a:sym typeface="Lato"/>
              </a:rPr>
              <a:t> comment </a:t>
            </a:r>
            <a:r>
              <a:rPr lang="en-US" sz="2000" dirty="0" err="1">
                <a:solidFill>
                  <a:srgbClr val="000000"/>
                </a:solidFill>
                <a:latin typeface="Lato"/>
                <a:ea typeface="Lato"/>
                <a:cs typeface="Lato"/>
                <a:sym typeface="Lato"/>
              </a:rPr>
              <a:t>elles</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contribuent</a:t>
            </a:r>
            <a:r>
              <a:rPr lang="en-US" sz="2000" dirty="0">
                <a:solidFill>
                  <a:srgbClr val="000000"/>
                </a:solidFill>
                <a:latin typeface="Lato"/>
                <a:ea typeface="Lato"/>
                <a:cs typeface="Lato"/>
                <a:sym typeface="Lato"/>
              </a:rPr>
              <a:t> au succès du </a:t>
            </a:r>
            <a:r>
              <a:rPr lang="en-US" sz="2000" dirty="0" err="1">
                <a:solidFill>
                  <a:srgbClr val="000000"/>
                </a:solidFill>
                <a:latin typeface="Lato"/>
                <a:ea typeface="Lato"/>
                <a:cs typeface="Lato"/>
                <a:sym typeface="Lato"/>
              </a:rPr>
              <a:t>projet</a:t>
            </a:r>
            <a:r>
              <a:rPr lang="en-US" sz="2000" dirty="0">
                <a:solidFill>
                  <a:srgbClr val="000000"/>
                </a:solidFill>
                <a:latin typeface="Lato"/>
                <a:ea typeface="Lato"/>
                <a:cs typeface="Lato"/>
                <a:sym typeface="Lato"/>
              </a:rPr>
              <a:t> et </a:t>
            </a:r>
            <a:r>
              <a:rPr lang="en-US" sz="2000" dirty="0" err="1">
                <a:solidFill>
                  <a:srgbClr val="000000"/>
                </a:solidFill>
                <a:latin typeface="Lato"/>
                <a:ea typeface="Lato"/>
                <a:cs typeface="Lato"/>
                <a:sym typeface="Lato"/>
              </a:rPr>
              <a:t>garantissent</a:t>
            </a:r>
            <a:r>
              <a:rPr lang="en-US" sz="2000" dirty="0">
                <a:solidFill>
                  <a:srgbClr val="000000"/>
                </a:solidFill>
                <a:latin typeface="Lato"/>
                <a:ea typeface="Lato"/>
                <a:cs typeface="Lato"/>
                <a:sym typeface="Lato"/>
              </a:rPr>
              <a:t> </a:t>
            </a:r>
            <a:r>
              <a:rPr lang="en-US" sz="2000" dirty="0" err="1">
                <a:solidFill>
                  <a:srgbClr val="000000"/>
                </a:solidFill>
                <a:latin typeface="Lato"/>
                <a:ea typeface="Lato"/>
                <a:cs typeface="Lato"/>
                <a:sym typeface="Lato"/>
              </a:rPr>
              <a:t>l'atteinte</a:t>
            </a:r>
            <a:r>
              <a:rPr lang="en-US" sz="2000" dirty="0">
                <a:solidFill>
                  <a:srgbClr val="000000"/>
                </a:solidFill>
                <a:latin typeface="Lato"/>
                <a:ea typeface="Lato"/>
                <a:cs typeface="Lato"/>
                <a:sym typeface="Lato"/>
              </a:rPr>
              <a:t> des </a:t>
            </a:r>
            <a:r>
              <a:rPr lang="en-US" sz="2000" dirty="0" err="1">
                <a:solidFill>
                  <a:srgbClr val="000000"/>
                </a:solidFill>
                <a:latin typeface="Lato"/>
                <a:ea typeface="Lato"/>
                <a:cs typeface="Lato"/>
                <a:sym typeface="Lato"/>
              </a:rPr>
              <a:t>objectifs</a:t>
            </a:r>
            <a:r>
              <a:rPr lang="en-US" sz="2000" dirty="0">
                <a:solidFill>
                  <a:srgbClr val="000000"/>
                </a:solidFill>
                <a:latin typeface="Lato"/>
                <a:ea typeface="Lato"/>
                <a:cs typeface="Lato"/>
                <a:sym typeface="Lato"/>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831" y="514350"/>
            <a:ext cx="6226831" cy="4629150"/>
            <a:chOff x="0" y="0"/>
            <a:chExt cx="964699" cy="717176"/>
          </a:xfrm>
        </p:grpSpPr>
        <p:sp>
          <p:nvSpPr>
            <p:cNvPr id="3" name="Freeform 3"/>
            <p:cNvSpPr/>
            <p:nvPr/>
          </p:nvSpPr>
          <p:spPr>
            <a:xfrm>
              <a:off x="0" y="0"/>
              <a:ext cx="964699" cy="717176"/>
            </a:xfrm>
            <a:custGeom>
              <a:avLst/>
              <a:gdLst/>
              <a:ahLst/>
              <a:cxnLst/>
              <a:rect l="l" t="t" r="r" b="b"/>
              <a:pathLst>
                <a:path w="964699" h="717176">
                  <a:moveTo>
                    <a:pt x="0" y="0"/>
                  </a:moveTo>
                  <a:lnTo>
                    <a:pt x="964699" y="0"/>
                  </a:lnTo>
                  <a:lnTo>
                    <a:pt x="964699" y="717176"/>
                  </a:lnTo>
                  <a:lnTo>
                    <a:pt x="0" y="717176"/>
                  </a:lnTo>
                  <a:close/>
                </a:path>
              </a:pathLst>
            </a:custGeom>
            <a:blipFill>
              <a:blip r:embed="rId2"/>
              <a:stretch>
                <a:fillRect l="-5756" r="-5756"/>
              </a:stretch>
            </a:blipFill>
          </p:spPr>
          <p:txBody>
            <a:bodyPr/>
            <a:lstStyle/>
            <a:p>
              <a:endParaRPr lang="en-US"/>
            </a:p>
          </p:txBody>
        </p:sp>
      </p:grpSp>
      <p:grpSp>
        <p:nvGrpSpPr>
          <p:cNvPr id="4" name="Group 4"/>
          <p:cNvGrpSpPr/>
          <p:nvPr/>
        </p:nvGrpSpPr>
        <p:grpSpPr>
          <a:xfrm>
            <a:off x="12192000" y="514350"/>
            <a:ext cx="6248636" cy="4629150"/>
            <a:chOff x="0" y="0"/>
            <a:chExt cx="968077" cy="717176"/>
          </a:xfrm>
        </p:grpSpPr>
        <p:sp>
          <p:nvSpPr>
            <p:cNvPr id="5" name="Freeform 5"/>
            <p:cNvSpPr/>
            <p:nvPr/>
          </p:nvSpPr>
          <p:spPr>
            <a:xfrm>
              <a:off x="0" y="0"/>
              <a:ext cx="968077" cy="717176"/>
            </a:xfrm>
            <a:custGeom>
              <a:avLst/>
              <a:gdLst/>
              <a:ahLst/>
              <a:cxnLst/>
              <a:rect l="l" t="t" r="r" b="b"/>
              <a:pathLst>
                <a:path w="968077" h="717176">
                  <a:moveTo>
                    <a:pt x="0" y="0"/>
                  </a:moveTo>
                  <a:lnTo>
                    <a:pt x="968077" y="0"/>
                  </a:lnTo>
                  <a:lnTo>
                    <a:pt x="968077" y="717176"/>
                  </a:lnTo>
                  <a:lnTo>
                    <a:pt x="0" y="717176"/>
                  </a:lnTo>
                  <a:close/>
                </a:path>
              </a:pathLst>
            </a:custGeom>
            <a:blipFill>
              <a:blip r:embed="rId3"/>
              <a:stretch>
                <a:fillRect l="-5492" r="-5492"/>
              </a:stretch>
            </a:blipFill>
          </p:spPr>
          <p:txBody>
            <a:bodyPr/>
            <a:lstStyle/>
            <a:p>
              <a:endParaRPr lang="en-US"/>
            </a:p>
          </p:txBody>
        </p:sp>
      </p:grpSp>
      <p:grpSp>
        <p:nvGrpSpPr>
          <p:cNvPr id="6" name="Group 6"/>
          <p:cNvGrpSpPr/>
          <p:nvPr/>
        </p:nvGrpSpPr>
        <p:grpSpPr>
          <a:xfrm>
            <a:off x="6096000" y="5143500"/>
            <a:ext cx="6096000" cy="4629150"/>
            <a:chOff x="0" y="0"/>
            <a:chExt cx="944430" cy="717176"/>
          </a:xfrm>
        </p:grpSpPr>
        <p:sp>
          <p:nvSpPr>
            <p:cNvPr id="7" name="Freeform 7"/>
            <p:cNvSpPr/>
            <p:nvPr/>
          </p:nvSpPr>
          <p:spPr>
            <a:xfrm>
              <a:off x="0" y="0"/>
              <a:ext cx="944430" cy="717176"/>
            </a:xfrm>
            <a:custGeom>
              <a:avLst/>
              <a:gdLst/>
              <a:ahLst/>
              <a:cxnLst/>
              <a:rect l="l" t="t" r="r" b="b"/>
              <a:pathLst>
                <a:path w="944430" h="717176">
                  <a:moveTo>
                    <a:pt x="0" y="0"/>
                  </a:moveTo>
                  <a:lnTo>
                    <a:pt x="944430" y="0"/>
                  </a:lnTo>
                  <a:lnTo>
                    <a:pt x="944430" y="717176"/>
                  </a:lnTo>
                  <a:lnTo>
                    <a:pt x="0" y="717176"/>
                  </a:lnTo>
                  <a:close/>
                </a:path>
              </a:pathLst>
            </a:custGeom>
            <a:blipFill>
              <a:blip r:embed="rId4"/>
              <a:stretch>
                <a:fillRect l="-6988" r="-6988"/>
              </a:stretch>
            </a:blipFill>
          </p:spPr>
          <p:txBody>
            <a:bodyPr/>
            <a:lstStyle/>
            <a:p>
              <a:endParaRPr lang="en-US"/>
            </a:p>
          </p:txBody>
        </p:sp>
      </p:grpSp>
      <p:grpSp>
        <p:nvGrpSpPr>
          <p:cNvPr id="8" name="Group 8"/>
          <p:cNvGrpSpPr/>
          <p:nvPr/>
        </p:nvGrpSpPr>
        <p:grpSpPr>
          <a:xfrm>
            <a:off x="6096000" y="9107662"/>
            <a:ext cx="6096000" cy="664988"/>
            <a:chOff x="0" y="0"/>
            <a:chExt cx="1605531" cy="175141"/>
          </a:xfrm>
        </p:grpSpPr>
        <p:sp>
          <p:nvSpPr>
            <p:cNvPr id="9" name="Freeform 9"/>
            <p:cNvSpPr/>
            <p:nvPr/>
          </p:nvSpPr>
          <p:spPr>
            <a:xfrm>
              <a:off x="0" y="0"/>
              <a:ext cx="1605531" cy="175141"/>
            </a:xfrm>
            <a:custGeom>
              <a:avLst/>
              <a:gdLst/>
              <a:ahLst/>
              <a:cxnLst/>
              <a:rect l="l" t="t" r="r" b="b"/>
              <a:pathLst>
                <a:path w="1605531" h="175141">
                  <a:moveTo>
                    <a:pt x="0" y="0"/>
                  </a:moveTo>
                  <a:lnTo>
                    <a:pt x="1605531" y="0"/>
                  </a:lnTo>
                  <a:lnTo>
                    <a:pt x="1605531" y="175141"/>
                  </a:lnTo>
                  <a:lnTo>
                    <a:pt x="0" y="175141"/>
                  </a:lnTo>
                  <a:close/>
                </a:path>
              </a:pathLst>
            </a:custGeom>
            <a:solidFill>
              <a:srgbClr val="202020"/>
            </a:solidFill>
          </p:spPr>
          <p:txBody>
            <a:bodyPr/>
            <a:lstStyle/>
            <a:p>
              <a:endParaRPr lang="en-US"/>
            </a:p>
          </p:txBody>
        </p:sp>
        <p:sp>
          <p:nvSpPr>
            <p:cNvPr id="10" name="TextBox 10"/>
            <p:cNvSpPr txBox="1"/>
            <p:nvPr/>
          </p:nvSpPr>
          <p:spPr>
            <a:xfrm>
              <a:off x="0" y="-38100"/>
              <a:ext cx="1605531" cy="213241"/>
            </a:xfrm>
            <a:prstGeom prst="rect">
              <a:avLst/>
            </a:prstGeom>
          </p:spPr>
          <p:txBody>
            <a:bodyPr lIns="50800" tIns="50800" rIns="50800" bIns="50800" rtlCol="0" anchor="ctr"/>
            <a:lstStyle/>
            <a:p>
              <a:pPr algn="ctr">
                <a:lnSpc>
                  <a:spcPts val="2775"/>
                </a:lnSpc>
              </a:pPr>
              <a:endParaRPr/>
            </a:p>
          </p:txBody>
        </p:sp>
      </p:grpSp>
      <p:grpSp>
        <p:nvGrpSpPr>
          <p:cNvPr id="11" name="Group 11"/>
          <p:cNvGrpSpPr/>
          <p:nvPr/>
        </p:nvGrpSpPr>
        <p:grpSpPr>
          <a:xfrm>
            <a:off x="-130831" y="4478512"/>
            <a:ext cx="6226831" cy="664988"/>
            <a:chOff x="0" y="0"/>
            <a:chExt cx="1639988" cy="175141"/>
          </a:xfrm>
        </p:grpSpPr>
        <p:sp>
          <p:nvSpPr>
            <p:cNvPr id="12" name="Freeform 12"/>
            <p:cNvSpPr/>
            <p:nvPr/>
          </p:nvSpPr>
          <p:spPr>
            <a:xfrm>
              <a:off x="0" y="0"/>
              <a:ext cx="1639988" cy="175141"/>
            </a:xfrm>
            <a:custGeom>
              <a:avLst/>
              <a:gdLst/>
              <a:ahLst/>
              <a:cxnLst/>
              <a:rect l="l" t="t" r="r" b="b"/>
              <a:pathLst>
                <a:path w="1639988" h="175141">
                  <a:moveTo>
                    <a:pt x="0" y="0"/>
                  </a:moveTo>
                  <a:lnTo>
                    <a:pt x="1639988" y="0"/>
                  </a:lnTo>
                  <a:lnTo>
                    <a:pt x="1639988" y="175141"/>
                  </a:lnTo>
                  <a:lnTo>
                    <a:pt x="0" y="175141"/>
                  </a:lnTo>
                  <a:close/>
                </a:path>
              </a:pathLst>
            </a:custGeom>
            <a:solidFill>
              <a:srgbClr val="202020"/>
            </a:solidFill>
          </p:spPr>
          <p:txBody>
            <a:bodyPr/>
            <a:lstStyle/>
            <a:p>
              <a:endParaRPr lang="en-US"/>
            </a:p>
          </p:txBody>
        </p:sp>
        <p:sp>
          <p:nvSpPr>
            <p:cNvPr id="13" name="TextBox 13"/>
            <p:cNvSpPr txBox="1"/>
            <p:nvPr/>
          </p:nvSpPr>
          <p:spPr>
            <a:xfrm>
              <a:off x="0" y="-38100"/>
              <a:ext cx="1639988" cy="213241"/>
            </a:xfrm>
            <a:prstGeom prst="rect">
              <a:avLst/>
            </a:prstGeom>
          </p:spPr>
          <p:txBody>
            <a:bodyPr lIns="50800" tIns="50800" rIns="50800" bIns="50800" rtlCol="0" anchor="ctr"/>
            <a:lstStyle/>
            <a:p>
              <a:pPr algn="ctr">
                <a:lnSpc>
                  <a:spcPts val="2775"/>
                </a:lnSpc>
              </a:pPr>
              <a:endParaRPr/>
            </a:p>
          </p:txBody>
        </p:sp>
      </p:grpSp>
      <p:grpSp>
        <p:nvGrpSpPr>
          <p:cNvPr id="14" name="Group 14"/>
          <p:cNvGrpSpPr/>
          <p:nvPr/>
        </p:nvGrpSpPr>
        <p:grpSpPr>
          <a:xfrm>
            <a:off x="12192000" y="4478512"/>
            <a:ext cx="6248636" cy="664988"/>
            <a:chOff x="0" y="0"/>
            <a:chExt cx="1645731" cy="175141"/>
          </a:xfrm>
        </p:grpSpPr>
        <p:sp>
          <p:nvSpPr>
            <p:cNvPr id="15" name="Freeform 15"/>
            <p:cNvSpPr/>
            <p:nvPr/>
          </p:nvSpPr>
          <p:spPr>
            <a:xfrm>
              <a:off x="0" y="0"/>
              <a:ext cx="1645731" cy="175141"/>
            </a:xfrm>
            <a:custGeom>
              <a:avLst/>
              <a:gdLst/>
              <a:ahLst/>
              <a:cxnLst/>
              <a:rect l="l" t="t" r="r" b="b"/>
              <a:pathLst>
                <a:path w="1645731" h="175141">
                  <a:moveTo>
                    <a:pt x="0" y="0"/>
                  </a:moveTo>
                  <a:lnTo>
                    <a:pt x="1645731" y="0"/>
                  </a:lnTo>
                  <a:lnTo>
                    <a:pt x="1645731" y="175141"/>
                  </a:lnTo>
                  <a:lnTo>
                    <a:pt x="0" y="175141"/>
                  </a:lnTo>
                  <a:close/>
                </a:path>
              </a:pathLst>
            </a:custGeom>
            <a:solidFill>
              <a:srgbClr val="202020"/>
            </a:solidFill>
          </p:spPr>
          <p:txBody>
            <a:bodyPr/>
            <a:lstStyle/>
            <a:p>
              <a:endParaRPr lang="en-US"/>
            </a:p>
          </p:txBody>
        </p:sp>
        <p:sp>
          <p:nvSpPr>
            <p:cNvPr id="16" name="TextBox 16"/>
            <p:cNvSpPr txBox="1"/>
            <p:nvPr/>
          </p:nvSpPr>
          <p:spPr>
            <a:xfrm>
              <a:off x="0" y="-38100"/>
              <a:ext cx="1645731" cy="213241"/>
            </a:xfrm>
            <a:prstGeom prst="rect">
              <a:avLst/>
            </a:prstGeom>
          </p:spPr>
          <p:txBody>
            <a:bodyPr lIns="50800" tIns="50800" rIns="50800" bIns="50800" rtlCol="0" anchor="ctr"/>
            <a:lstStyle/>
            <a:p>
              <a:pPr algn="ctr">
                <a:lnSpc>
                  <a:spcPts val="2775"/>
                </a:lnSpc>
              </a:pPr>
              <a:endParaRPr/>
            </a:p>
          </p:txBody>
        </p:sp>
      </p:grpSp>
      <p:grpSp>
        <p:nvGrpSpPr>
          <p:cNvPr id="17" name="Group 17"/>
          <p:cNvGrpSpPr/>
          <p:nvPr/>
        </p:nvGrpSpPr>
        <p:grpSpPr>
          <a:xfrm>
            <a:off x="17349683" y="9345065"/>
            <a:ext cx="423967" cy="427585"/>
            <a:chOff x="0" y="0"/>
            <a:chExt cx="205716" cy="207472"/>
          </a:xfrm>
        </p:grpSpPr>
        <p:sp>
          <p:nvSpPr>
            <p:cNvPr id="18" name="Freeform 1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9" name="TextBox 19"/>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17</a:t>
              </a:r>
            </a:p>
          </p:txBody>
        </p:sp>
      </p:grpSp>
      <p:sp>
        <p:nvSpPr>
          <p:cNvPr id="20" name="TextBox 20"/>
          <p:cNvSpPr txBox="1"/>
          <p:nvPr/>
        </p:nvSpPr>
        <p:spPr>
          <a:xfrm>
            <a:off x="7121032" y="9218993"/>
            <a:ext cx="4128319" cy="375651"/>
          </a:xfrm>
          <a:prstGeom prst="rect">
            <a:avLst/>
          </a:prstGeom>
        </p:spPr>
        <p:txBody>
          <a:bodyPr lIns="0" tIns="0" rIns="0" bIns="0" rtlCol="0" anchor="t">
            <a:spAutoFit/>
          </a:bodyPr>
          <a:lstStyle/>
          <a:p>
            <a:pPr algn="l">
              <a:lnSpc>
                <a:spcPts val="2919"/>
              </a:lnSpc>
            </a:pPr>
            <a:r>
              <a:rPr lang="en-US" sz="2085" b="1">
                <a:solidFill>
                  <a:srgbClr val="FFFFFF"/>
                </a:solidFill>
                <a:latin typeface="Poppins Bold"/>
                <a:ea typeface="Poppins Bold"/>
                <a:cs typeface="Poppins Bold"/>
                <a:sym typeface="Poppins Bold"/>
              </a:rPr>
              <a:t>/ L’INNOVATION</a:t>
            </a:r>
          </a:p>
        </p:txBody>
      </p:sp>
      <p:sp>
        <p:nvSpPr>
          <p:cNvPr id="21" name="TextBox 21"/>
          <p:cNvSpPr txBox="1"/>
          <p:nvPr/>
        </p:nvSpPr>
        <p:spPr>
          <a:xfrm>
            <a:off x="6525421" y="9224371"/>
            <a:ext cx="595612" cy="422045"/>
          </a:xfrm>
          <a:prstGeom prst="rect">
            <a:avLst/>
          </a:prstGeom>
        </p:spPr>
        <p:txBody>
          <a:bodyPr lIns="0" tIns="0" rIns="0" bIns="0" rtlCol="0" anchor="t">
            <a:spAutoFit/>
          </a:bodyPr>
          <a:lstStyle/>
          <a:p>
            <a:pPr algn="ctr">
              <a:lnSpc>
                <a:spcPts val="3060"/>
              </a:lnSpc>
            </a:pPr>
            <a:r>
              <a:rPr lang="en-US" sz="2757" b="1">
                <a:solidFill>
                  <a:srgbClr val="FFFFFF"/>
                </a:solidFill>
                <a:latin typeface="Poppins Bold"/>
                <a:ea typeface="Poppins Bold"/>
                <a:cs typeface="Poppins Bold"/>
                <a:sym typeface="Poppins Bold"/>
              </a:rPr>
              <a:t>2</a:t>
            </a:r>
          </a:p>
        </p:txBody>
      </p:sp>
      <p:sp>
        <p:nvSpPr>
          <p:cNvPr id="22" name="TextBox 22"/>
          <p:cNvSpPr txBox="1"/>
          <p:nvPr/>
        </p:nvSpPr>
        <p:spPr>
          <a:xfrm>
            <a:off x="1025032" y="4589843"/>
            <a:ext cx="4128319" cy="375651"/>
          </a:xfrm>
          <a:prstGeom prst="rect">
            <a:avLst/>
          </a:prstGeom>
        </p:spPr>
        <p:txBody>
          <a:bodyPr lIns="0" tIns="0" rIns="0" bIns="0" rtlCol="0" anchor="t">
            <a:spAutoFit/>
          </a:bodyPr>
          <a:lstStyle/>
          <a:p>
            <a:pPr algn="l">
              <a:lnSpc>
                <a:spcPts val="2919"/>
              </a:lnSpc>
            </a:pPr>
            <a:r>
              <a:rPr lang="en-US" sz="2085" b="1">
                <a:solidFill>
                  <a:srgbClr val="FFFFFF"/>
                </a:solidFill>
                <a:latin typeface="Poppins Bold"/>
                <a:ea typeface="Poppins Bold"/>
                <a:cs typeface="Poppins Bold"/>
                <a:sym typeface="Poppins Bold"/>
              </a:rPr>
              <a:t>/ La satisfaction Client</a:t>
            </a:r>
          </a:p>
        </p:txBody>
      </p:sp>
      <p:sp>
        <p:nvSpPr>
          <p:cNvPr id="23" name="TextBox 23"/>
          <p:cNvSpPr txBox="1"/>
          <p:nvPr/>
        </p:nvSpPr>
        <p:spPr>
          <a:xfrm>
            <a:off x="429421" y="4595221"/>
            <a:ext cx="595612" cy="422045"/>
          </a:xfrm>
          <a:prstGeom prst="rect">
            <a:avLst/>
          </a:prstGeom>
        </p:spPr>
        <p:txBody>
          <a:bodyPr lIns="0" tIns="0" rIns="0" bIns="0" rtlCol="0" anchor="t">
            <a:spAutoFit/>
          </a:bodyPr>
          <a:lstStyle/>
          <a:p>
            <a:pPr algn="ctr">
              <a:lnSpc>
                <a:spcPts val="3060"/>
              </a:lnSpc>
            </a:pPr>
            <a:r>
              <a:rPr lang="en-US" sz="2757" b="1">
                <a:solidFill>
                  <a:srgbClr val="FFFFFF"/>
                </a:solidFill>
                <a:latin typeface="Poppins Bold"/>
                <a:ea typeface="Poppins Bold"/>
                <a:cs typeface="Poppins Bold"/>
                <a:sym typeface="Poppins Bold"/>
              </a:rPr>
              <a:t>1</a:t>
            </a:r>
          </a:p>
        </p:txBody>
      </p:sp>
      <p:sp>
        <p:nvSpPr>
          <p:cNvPr id="24" name="TextBox 24"/>
          <p:cNvSpPr txBox="1"/>
          <p:nvPr/>
        </p:nvSpPr>
        <p:spPr>
          <a:xfrm>
            <a:off x="13217032" y="4589843"/>
            <a:ext cx="4128319" cy="375651"/>
          </a:xfrm>
          <a:prstGeom prst="rect">
            <a:avLst/>
          </a:prstGeom>
        </p:spPr>
        <p:txBody>
          <a:bodyPr lIns="0" tIns="0" rIns="0" bIns="0" rtlCol="0" anchor="t">
            <a:spAutoFit/>
          </a:bodyPr>
          <a:lstStyle/>
          <a:p>
            <a:pPr algn="l">
              <a:lnSpc>
                <a:spcPts val="2919"/>
              </a:lnSpc>
            </a:pPr>
            <a:r>
              <a:rPr lang="en-US" sz="2085" b="1">
                <a:solidFill>
                  <a:srgbClr val="FFFFFF"/>
                </a:solidFill>
                <a:latin typeface="Poppins Bold"/>
                <a:ea typeface="Poppins Bold"/>
                <a:cs typeface="Poppins Bold"/>
                <a:sym typeface="Poppins Bold"/>
              </a:rPr>
              <a:t>/ L'ADAPTABILITÉ</a:t>
            </a:r>
          </a:p>
        </p:txBody>
      </p:sp>
      <p:sp>
        <p:nvSpPr>
          <p:cNvPr id="25" name="TextBox 25"/>
          <p:cNvSpPr txBox="1"/>
          <p:nvPr/>
        </p:nvSpPr>
        <p:spPr>
          <a:xfrm>
            <a:off x="12621421" y="4595221"/>
            <a:ext cx="595612" cy="422045"/>
          </a:xfrm>
          <a:prstGeom prst="rect">
            <a:avLst/>
          </a:prstGeom>
        </p:spPr>
        <p:txBody>
          <a:bodyPr lIns="0" tIns="0" rIns="0" bIns="0" rtlCol="0" anchor="t">
            <a:spAutoFit/>
          </a:bodyPr>
          <a:lstStyle/>
          <a:p>
            <a:pPr algn="ctr">
              <a:lnSpc>
                <a:spcPts val="3060"/>
              </a:lnSpc>
            </a:pPr>
            <a:r>
              <a:rPr lang="en-US" sz="2757" b="1">
                <a:solidFill>
                  <a:srgbClr val="FFFFFF"/>
                </a:solidFill>
                <a:latin typeface="Poppins Bold"/>
                <a:ea typeface="Poppins Bold"/>
                <a:cs typeface="Poppins Bold"/>
                <a:sym typeface="Poppins Bold"/>
              </a:rPr>
              <a:t>3</a:t>
            </a:r>
          </a:p>
        </p:txBody>
      </p:sp>
      <p:sp>
        <p:nvSpPr>
          <p:cNvPr id="26" name="TextBox 26"/>
          <p:cNvSpPr txBox="1"/>
          <p:nvPr/>
        </p:nvSpPr>
        <p:spPr>
          <a:xfrm>
            <a:off x="13020744" y="7980045"/>
            <a:ext cx="4438512" cy="1406524"/>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Indiquez ici un élément complémentaire lié au projet, comme un calendrier prévisionnel ou des ressources mobilisées. </a:t>
            </a:r>
          </a:p>
        </p:txBody>
      </p:sp>
      <p:sp>
        <p:nvSpPr>
          <p:cNvPr id="27" name="TextBox 27"/>
          <p:cNvSpPr txBox="1"/>
          <p:nvPr/>
        </p:nvSpPr>
        <p:spPr>
          <a:xfrm>
            <a:off x="6924744" y="1303020"/>
            <a:ext cx="4438512" cy="1406524"/>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Présentez ici un aspect clé du projet, comme une stratégie particulière ou une étape importante, en mettant en avant son impact.</a:t>
            </a:r>
          </a:p>
        </p:txBody>
      </p:sp>
      <p:sp>
        <p:nvSpPr>
          <p:cNvPr id="28" name="TextBox 28"/>
          <p:cNvSpPr txBox="1"/>
          <p:nvPr/>
        </p:nvSpPr>
        <p:spPr>
          <a:xfrm>
            <a:off x="6924744" y="2846070"/>
            <a:ext cx="4438512" cy="1406524"/>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Indiquez ici un élément complémentaire lié au projet, comme un calendrier prévisionnel ou des ressources mobilisées. </a:t>
            </a:r>
          </a:p>
        </p:txBody>
      </p:sp>
      <p:sp>
        <p:nvSpPr>
          <p:cNvPr id="29" name="TextBox 29"/>
          <p:cNvSpPr txBox="1"/>
          <p:nvPr/>
        </p:nvSpPr>
        <p:spPr>
          <a:xfrm>
            <a:off x="6924744" y="769620"/>
            <a:ext cx="4219088" cy="375651"/>
          </a:xfrm>
          <a:prstGeom prst="rect">
            <a:avLst/>
          </a:prstGeom>
        </p:spPr>
        <p:txBody>
          <a:bodyPr lIns="0" tIns="0" rIns="0" bIns="0" rtlCol="0" anchor="t">
            <a:spAutoFit/>
          </a:bodyPr>
          <a:lstStyle/>
          <a:p>
            <a:pPr algn="l">
              <a:lnSpc>
                <a:spcPts val="2919"/>
              </a:lnSpc>
            </a:pPr>
            <a:r>
              <a:rPr lang="en-US" sz="2085" b="1">
                <a:solidFill>
                  <a:srgbClr val="000000"/>
                </a:solidFill>
                <a:latin typeface="Poppins Bold"/>
                <a:ea typeface="Poppins Bold"/>
                <a:cs typeface="Poppins Bold"/>
                <a:sym typeface="Poppins Bold"/>
              </a:rPr>
              <a:t>La satisfaction Client</a:t>
            </a:r>
          </a:p>
        </p:txBody>
      </p:sp>
      <p:sp>
        <p:nvSpPr>
          <p:cNvPr id="30" name="TextBox 30"/>
          <p:cNvSpPr txBox="1"/>
          <p:nvPr/>
        </p:nvSpPr>
        <p:spPr>
          <a:xfrm>
            <a:off x="828744" y="6436995"/>
            <a:ext cx="4438512" cy="1406524"/>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Présentez ici un aspect clé du projet, comme une stratégie particulière ou une étape importante, en mettant en avant son impact.</a:t>
            </a:r>
          </a:p>
        </p:txBody>
      </p:sp>
      <p:sp>
        <p:nvSpPr>
          <p:cNvPr id="31" name="TextBox 31"/>
          <p:cNvSpPr txBox="1"/>
          <p:nvPr/>
        </p:nvSpPr>
        <p:spPr>
          <a:xfrm>
            <a:off x="828744" y="7980045"/>
            <a:ext cx="4438512" cy="1406524"/>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Indiquez ici un élément complémentaire lié au projet, comme un calendrier prévisionnel ou des ressources mobilisées. </a:t>
            </a:r>
          </a:p>
        </p:txBody>
      </p:sp>
      <p:sp>
        <p:nvSpPr>
          <p:cNvPr id="32" name="TextBox 32"/>
          <p:cNvSpPr txBox="1"/>
          <p:nvPr/>
        </p:nvSpPr>
        <p:spPr>
          <a:xfrm>
            <a:off x="828744" y="5903595"/>
            <a:ext cx="4219088" cy="375651"/>
          </a:xfrm>
          <a:prstGeom prst="rect">
            <a:avLst/>
          </a:prstGeom>
        </p:spPr>
        <p:txBody>
          <a:bodyPr lIns="0" tIns="0" rIns="0" bIns="0" rtlCol="0" anchor="t">
            <a:spAutoFit/>
          </a:bodyPr>
          <a:lstStyle/>
          <a:p>
            <a:pPr algn="l">
              <a:lnSpc>
                <a:spcPts val="2919"/>
              </a:lnSpc>
            </a:pPr>
            <a:r>
              <a:rPr lang="en-US" sz="2085" b="1">
                <a:solidFill>
                  <a:srgbClr val="000000"/>
                </a:solidFill>
                <a:latin typeface="Poppins Bold"/>
                <a:ea typeface="Poppins Bold"/>
                <a:cs typeface="Poppins Bold"/>
                <a:sym typeface="Poppins Bold"/>
              </a:rPr>
              <a:t>L’INNOVATION</a:t>
            </a:r>
          </a:p>
        </p:txBody>
      </p:sp>
      <p:sp>
        <p:nvSpPr>
          <p:cNvPr id="33" name="TextBox 33"/>
          <p:cNvSpPr txBox="1"/>
          <p:nvPr/>
        </p:nvSpPr>
        <p:spPr>
          <a:xfrm>
            <a:off x="13020744" y="6436995"/>
            <a:ext cx="4438512" cy="1406524"/>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Présentez ici un aspect clé du projet, comme une stratégie particulière ou une étape importante, en mettant en avant son impact.</a:t>
            </a:r>
          </a:p>
        </p:txBody>
      </p:sp>
      <p:sp>
        <p:nvSpPr>
          <p:cNvPr id="34" name="TextBox 34"/>
          <p:cNvSpPr txBox="1"/>
          <p:nvPr/>
        </p:nvSpPr>
        <p:spPr>
          <a:xfrm>
            <a:off x="13020744" y="5903595"/>
            <a:ext cx="4219088" cy="375651"/>
          </a:xfrm>
          <a:prstGeom prst="rect">
            <a:avLst/>
          </a:prstGeom>
        </p:spPr>
        <p:txBody>
          <a:bodyPr lIns="0" tIns="0" rIns="0" bIns="0" rtlCol="0" anchor="t">
            <a:spAutoFit/>
          </a:bodyPr>
          <a:lstStyle/>
          <a:p>
            <a:pPr algn="l">
              <a:lnSpc>
                <a:spcPts val="2919"/>
              </a:lnSpc>
            </a:pPr>
            <a:r>
              <a:rPr lang="en-US" sz="2085" b="1">
                <a:solidFill>
                  <a:srgbClr val="000000"/>
                </a:solidFill>
                <a:latin typeface="Poppins Bold"/>
                <a:ea typeface="Poppins Bold"/>
                <a:cs typeface="Poppins Bold"/>
                <a:sym typeface="Poppins Bold"/>
              </a:rPr>
              <a:t>l'adaptabilité</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636" y="8429631"/>
            <a:ext cx="18571466" cy="2019898"/>
            <a:chOff x="0" y="0"/>
            <a:chExt cx="5587223" cy="607686"/>
          </a:xfrm>
        </p:grpSpPr>
        <p:sp>
          <p:nvSpPr>
            <p:cNvPr id="3" name="Freeform 3"/>
            <p:cNvSpPr/>
            <p:nvPr/>
          </p:nvSpPr>
          <p:spPr>
            <a:xfrm>
              <a:off x="0" y="0"/>
              <a:ext cx="5587223" cy="607686"/>
            </a:xfrm>
            <a:custGeom>
              <a:avLst/>
              <a:gdLst/>
              <a:ahLst/>
              <a:cxnLst/>
              <a:rect l="l" t="t" r="r" b="b"/>
              <a:pathLst>
                <a:path w="5587223" h="607686">
                  <a:moveTo>
                    <a:pt x="0" y="0"/>
                  </a:moveTo>
                  <a:lnTo>
                    <a:pt x="5587223" y="0"/>
                  </a:lnTo>
                  <a:lnTo>
                    <a:pt x="5587223" y="607686"/>
                  </a:lnTo>
                  <a:lnTo>
                    <a:pt x="0" y="607686"/>
                  </a:lnTo>
                  <a:close/>
                </a:path>
              </a:pathLst>
            </a:custGeom>
            <a:solidFill>
              <a:srgbClr val="EBE2D6"/>
            </a:solidFill>
          </p:spPr>
          <p:txBody>
            <a:bodyPr/>
            <a:lstStyle/>
            <a:p>
              <a:endParaRPr lang="en-US"/>
            </a:p>
          </p:txBody>
        </p:sp>
        <p:sp>
          <p:nvSpPr>
            <p:cNvPr id="4" name="TextBox 4"/>
            <p:cNvSpPr txBox="1"/>
            <p:nvPr/>
          </p:nvSpPr>
          <p:spPr>
            <a:xfrm>
              <a:off x="0" y="-38100"/>
              <a:ext cx="5587223" cy="64578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4350" y="6172200"/>
            <a:ext cx="17259300" cy="3600450"/>
            <a:chOff x="0" y="0"/>
            <a:chExt cx="2673917" cy="557804"/>
          </a:xfrm>
        </p:grpSpPr>
        <p:sp>
          <p:nvSpPr>
            <p:cNvPr id="6" name="Freeform 6"/>
            <p:cNvSpPr/>
            <p:nvPr/>
          </p:nvSpPr>
          <p:spPr>
            <a:xfrm>
              <a:off x="0" y="0"/>
              <a:ext cx="2673917" cy="557804"/>
            </a:xfrm>
            <a:custGeom>
              <a:avLst/>
              <a:gdLst/>
              <a:ahLst/>
              <a:cxnLst/>
              <a:rect l="l" t="t" r="r" b="b"/>
              <a:pathLst>
                <a:path w="2673917" h="557804">
                  <a:moveTo>
                    <a:pt x="0" y="0"/>
                  </a:moveTo>
                  <a:lnTo>
                    <a:pt x="2673917" y="0"/>
                  </a:lnTo>
                  <a:lnTo>
                    <a:pt x="2673917" y="557804"/>
                  </a:lnTo>
                  <a:lnTo>
                    <a:pt x="0" y="557804"/>
                  </a:lnTo>
                  <a:close/>
                </a:path>
              </a:pathLst>
            </a:custGeom>
            <a:blipFill>
              <a:blip r:embed="rId2"/>
              <a:stretch>
                <a:fillRect t="-132140" b="-87236"/>
              </a:stretch>
            </a:blipFill>
          </p:spPr>
          <p:txBody>
            <a:bodyPr/>
            <a:lstStyle/>
            <a:p>
              <a:endParaRPr lang="en-US"/>
            </a:p>
          </p:txBody>
        </p:sp>
      </p:grpSp>
      <p:sp>
        <p:nvSpPr>
          <p:cNvPr id="7" name="TextBox 7"/>
          <p:cNvSpPr txBox="1"/>
          <p:nvPr/>
        </p:nvSpPr>
        <p:spPr>
          <a:xfrm>
            <a:off x="1068002" y="876300"/>
            <a:ext cx="7393176" cy="1351906"/>
          </a:xfrm>
          <a:prstGeom prst="rect">
            <a:avLst/>
          </a:prstGeom>
        </p:spPr>
        <p:txBody>
          <a:bodyPr lIns="0" tIns="0" rIns="0" bIns="0" rtlCol="0" anchor="t">
            <a:spAutoFit/>
          </a:bodyPr>
          <a:lstStyle/>
          <a:p>
            <a:pPr algn="just">
              <a:lnSpc>
                <a:spcPts val="11060"/>
              </a:lnSpc>
            </a:pPr>
            <a:r>
              <a:rPr lang="en-US" sz="7900" b="1" spc="-197">
                <a:solidFill>
                  <a:srgbClr val="000000"/>
                </a:solidFill>
                <a:latin typeface="Roboto Bold"/>
                <a:ea typeface="Roboto Bold"/>
                <a:cs typeface="Roboto Bold"/>
                <a:sym typeface="Roboto Bold"/>
              </a:rPr>
              <a:t>L’Avenir</a:t>
            </a:r>
          </a:p>
        </p:txBody>
      </p:sp>
      <p:sp>
        <p:nvSpPr>
          <p:cNvPr id="8" name="TextBox 8"/>
          <p:cNvSpPr txBox="1"/>
          <p:nvPr/>
        </p:nvSpPr>
        <p:spPr>
          <a:xfrm>
            <a:off x="1068002" y="2018656"/>
            <a:ext cx="9149795"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S’INSCRIRE DANS LA DURÉE POUR UNE VISION LOINTAINE</a:t>
            </a:r>
          </a:p>
        </p:txBody>
      </p:sp>
      <p:grpSp>
        <p:nvGrpSpPr>
          <p:cNvPr id="9" name="Group 9"/>
          <p:cNvGrpSpPr/>
          <p:nvPr/>
        </p:nvGrpSpPr>
        <p:grpSpPr>
          <a:xfrm>
            <a:off x="17349683" y="9345065"/>
            <a:ext cx="423967" cy="427585"/>
            <a:chOff x="0" y="0"/>
            <a:chExt cx="205716" cy="207472"/>
          </a:xfrm>
        </p:grpSpPr>
        <p:sp>
          <p:nvSpPr>
            <p:cNvPr id="10" name="Freeform 10"/>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1" name="TextBox 11"/>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18</a:t>
              </a:r>
            </a:p>
          </p:txBody>
        </p:sp>
      </p:grpSp>
      <p:grpSp>
        <p:nvGrpSpPr>
          <p:cNvPr id="12" name="Group 12"/>
          <p:cNvGrpSpPr/>
          <p:nvPr/>
        </p:nvGrpSpPr>
        <p:grpSpPr>
          <a:xfrm>
            <a:off x="2134290" y="3388086"/>
            <a:ext cx="257348" cy="257348"/>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5" name="Group 15"/>
          <p:cNvGrpSpPr/>
          <p:nvPr/>
        </p:nvGrpSpPr>
        <p:grpSpPr>
          <a:xfrm>
            <a:off x="10308059" y="3388086"/>
            <a:ext cx="257348" cy="257348"/>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8" name="Group 18"/>
          <p:cNvGrpSpPr/>
          <p:nvPr/>
        </p:nvGrpSpPr>
        <p:grpSpPr>
          <a:xfrm>
            <a:off x="2134290" y="4739777"/>
            <a:ext cx="257348" cy="257348"/>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21" name="Group 21"/>
          <p:cNvGrpSpPr/>
          <p:nvPr/>
        </p:nvGrpSpPr>
        <p:grpSpPr>
          <a:xfrm>
            <a:off x="10308059" y="4739777"/>
            <a:ext cx="257348" cy="257348"/>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24" name="TextBox 24"/>
          <p:cNvSpPr txBox="1"/>
          <p:nvPr/>
        </p:nvSpPr>
        <p:spPr>
          <a:xfrm>
            <a:off x="2555994" y="3272992"/>
            <a:ext cx="5423947" cy="1054099"/>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Évoquez ici vos ambitions pour l’avenir, en mettant en avant vos objectifs et les perspectives de développement de votre projet.</a:t>
            </a:r>
          </a:p>
        </p:txBody>
      </p:sp>
      <p:sp>
        <p:nvSpPr>
          <p:cNvPr id="25" name="TextBox 25"/>
          <p:cNvSpPr txBox="1"/>
          <p:nvPr/>
        </p:nvSpPr>
        <p:spPr>
          <a:xfrm>
            <a:off x="10729764" y="3272992"/>
            <a:ext cx="5423947" cy="1054099"/>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Évoquez ici vos ambitions pour l’avenir, en mettant en avant vos objectifs et les perspectives de développement de votre projet.</a:t>
            </a:r>
          </a:p>
        </p:txBody>
      </p:sp>
      <p:sp>
        <p:nvSpPr>
          <p:cNvPr id="26" name="TextBox 26"/>
          <p:cNvSpPr txBox="1"/>
          <p:nvPr/>
        </p:nvSpPr>
        <p:spPr>
          <a:xfrm>
            <a:off x="2555994" y="4624683"/>
            <a:ext cx="5423947" cy="1054099"/>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Évoquez ici vos ambitions pour l’avenir, en mettant en avant vos objectifs et les perspectives de développement de votre projet.</a:t>
            </a:r>
          </a:p>
        </p:txBody>
      </p:sp>
      <p:sp>
        <p:nvSpPr>
          <p:cNvPr id="27" name="TextBox 27"/>
          <p:cNvSpPr txBox="1"/>
          <p:nvPr/>
        </p:nvSpPr>
        <p:spPr>
          <a:xfrm>
            <a:off x="10729764" y="4624683"/>
            <a:ext cx="5423947" cy="1054099"/>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Évoquez ici vos ambitions pour l’avenir, en mettant en avant vos objectifs et les perspectives de développement de votre projet.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52679" y="5336786"/>
            <a:ext cx="3147113" cy="5116681"/>
            <a:chOff x="0" y="0"/>
            <a:chExt cx="946808" cy="1539353"/>
          </a:xfrm>
        </p:grpSpPr>
        <p:sp>
          <p:nvSpPr>
            <p:cNvPr id="3" name="Freeform 3"/>
            <p:cNvSpPr/>
            <p:nvPr/>
          </p:nvSpPr>
          <p:spPr>
            <a:xfrm>
              <a:off x="0" y="0"/>
              <a:ext cx="946808" cy="1539353"/>
            </a:xfrm>
            <a:custGeom>
              <a:avLst/>
              <a:gdLst/>
              <a:ahLst/>
              <a:cxnLst/>
              <a:rect l="l" t="t" r="r" b="b"/>
              <a:pathLst>
                <a:path w="946808" h="1539353">
                  <a:moveTo>
                    <a:pt x="0" y="0"/>
                  </a:moveTo>
                  <a:lnTo>
                    <a:pt x="946808" y="0"/>
                  </a:lnTo>
                  <a:lnTo>
                    <a:pt x="946808" y="1539353"/>
                  </a:lnTo>
                  <a:lnTo>
                    <a:pt x="0" y="1539353"/>
                  </a:lnTo>
                  <a:close/>
                </a:path>
              </a:pathLst>
            </a:custGeom>
            <a:solidFill>
              <a:srgbClr val="202020"/>
            </a:solidFill>
          </p:spPr>
          <p:txBody>
            <a:bodyPr/>
            <a:lstStyle/>
            <a:p>
              <a:endParaRPr lang="en-US"/>
            </a:p>
          </p:txBody>
        </p:sp>
        <p:sp>
          <p:nvSpPr>
            <p:cNvPr id="4" name="TextBox 4"/>
            <p:cNvSpPr txBox="1"/>
            <p:nvPr/>
          </p:nvSpPr>
          <p:spPr>
            <a:xfrm>
              <a:off x="0" y="-38100"/>
              <a:ext cx="946808" cy="157745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906216" y="1756084"/>
            <a:ext cx="3865506" cy="6813237"/>
            <a:chOff x="0" y="0"/>
            <a:chExt cx="434194" cy="765298"/>
          </a:xfrm>
        </p:grpSpPr>
        <p:sp>
          <p:nvSpPr>
            <p:cNvPr id="6" name="Freeform 6"/>
            <p:cNvSpPr/>
            <p:nvPr/>
          </p:nvSpPr>
          <p:spPr>
            <a:xfrm flipH="1">
              <a:off x="0" y="0"/>
              <a:ext cx="434194" cy="765298"/>
            </a:xfrm>
            <a:custGeom>
              <a:avLst/>
              <a:gdLst/>
              <a:ahLst/>
              <a:cxnLst/>
              <a:rect l="l" t="t" r="r" b="b"/>
              <a:pathLst>
                <a:path w="434194" h="765298">
                  <a:moveTo>
                    <a:pt x="434194" y="0"/>
                  </a:moveTo>
                  <a:lnTo>
                    <a:pt x="0" y="0"/>
                  </a:lnTo>
                  <a:lnTo>
                    <a:pt x="0" y="765298"/>
                  </a:lnTo>
                  <a:lnTo>
                    <a:pt x="434194" y="765298"/>
                  </a:lnTo>
                  <a:close/>
                </a:path>
              </a:pathLst>
            </a:custGeom>
            <a:blipFill>
              <a:blip r:embed="rId2"/>
              <a:stretch>
                <a:fillRect l="-8715" r="-8715"/>
              </a:stretch>
            </a:blipFill>
          </p:spPr>
          <p:txBody>
            <a:bodyPr/>
            <a:lstStyle/>
            <a:p>
              <a:endParaRPr lang="en-US"/>
            </a:p>
          </p:txBody>
        </p:sp>
      </p:grpSp>
      <p:grpSp>
        <p:nvGrpSpPr>
          <p:cNvPr id="7" name="Group 7"/>
          <p:cNvGrpSpPr/>
          <p:nvPr/>
        </p:nvGrpSpPr>
        <p:grpSpPr>
          <a:xfrm>
            <a:off x="8625990" y="514350"/>
            <a:ext cx="3865506" cy="6813237"/>
            <a:chOff x="0" y="0"/>
            <a:chExt cx="434194" cy="765298"/>
          </a:xfrm>
        </p:grpSpPr>
        <p:sp>
          <p:nvSpPr>
            <p:cNvPr id="8" name="Freeform 8"/>
            <p:cNvSpPr/>
            <p:nvPr/>
          </p:nvSpPr>
          <p:spPr>
            <a:xfrm>
              <a:off x="0" y="0"/>
              <a:ext cx="434194" cy="765298"/>
            </a:xfrm>
            <a:custGeom>
              <a:avLst/>
              <a:gdLst/>
              <a:ahLst/>
              <a:cxnLst/>
              <a:rect l="l" t="t" r="r" b="b"/>
              <a:pathLst>
                <a:path w="434194" h="765298">
                  <a:moveTo>
                    <a:pt x="0" y="0"/>
                  </a:moveTo>
                  <a:lnTo>
                    <a:pt x="434194" y="0"/>
                  </a:lnTo>
                  <a:lnTo>
                    <a:pt x="434194" y="765298"/>
                  </a:lnTo>
                  <a:lnTo>
                    <a:pt x="0" y="765298"/>
                  </a:lnTo>
                  <a:close/>
                </a:path>
              </a:pathLst>
            </a:custGeom>
            <a:blipFill>
              <a:blip r:embed="rId3"/>
              <a:stretch>
                <a:fillRect l="-8825" r="-8825"/>
              </a:stretch>
            </a:blipFill>
          </p:spPr>
          <p:txBody>
            <a:bodyPr/>
            <a:lstStyle/>
            <a:p>
              <a:endParaRPr lang="en-US"/>
            </a:p>
          </p:txBody>
        </p:sp>
      </p:grpSp>
      <p:grpSp>
        <p:nvGrpSpPr>
          <p:cNvPr id="9" name="Group 9"/>
          <p:cNvGrpSpPr/>
          <p:nvPr/>
        </p:nvGrpSpPr>
        <p:grpSpPr>
          <a:xfrm>
            <a:off x="17349683" y="9345065"/>
            <a:ext cx="423967" cy="427585"/>
            <a:chOff x="0" y="0"/>
            <a:chExt cx="205716" cy="207472"/>
          </a:xfrm>
        </p:grpSpPr>
        <p:sp>
          <p:nvSpPr>
            <p:cNvPr id="10" name="Freeform 10"/>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1" name="TextBox 11"/>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FFFFFF"/>
                  </a:solidFill>
                  <a:latin typeface="Lato"/>
                  <a:ea typeface="Lato"/>
                  <a:cs typeface="Lato"/>
                  <a:sym typeface="Lato"/>
                </a:rPr>
                <a:t>19</a:t>
              </a:r>
            </a:p>
          </p:txBody>
        </p:sp>
      </p:grpSp>
      <p:sp>
        <p:nvSpPr>
          <p:cNvPr id="12" name="TextBox 12"/>
          <p:cNvSpPr txBox="1"/>
          <p:nvPr/>
        </p:nvSpPr>
        <p:spPr>
          <a:xfrm>
            <a:off x="1068002" y="876300"/>
            <a:ext cx="6367156" cy="1351906"/>
          </a:xfrm>
          <a:prstGeom prst="rect">
            <a:avLst/>
          </a:prstGeom>
        </p:spPr>
        <p:txBody>
          <a:bodyPr lIns="0" tIns="0" rIns="0" bIns="0" rtlCol="0" anchor="t">
            <a:spAutoFit/>
          </a:bodyPr>
          <a:lstStyle/>
          <a:p>
            <a:pPr algn="just">
              <a:lnSpc>
                <a:spcPts val="11060"/>
              </a:lnSpc>
            </a:pPr>
            <a:r>
              <a:rPr lang="en-US" sz="7900" b="1" spc="-197">
                <a:solidFill>
                  <a:srgbClr val="000000"/>
                </a:solidFill>
                <a:latin typeface="Roboto Bold"/>
                <a:ea typeface="Roboto Bold"/>
                <a:cs typeface="Roboto Bold"/>
                <a:sym typeface="Roboto Bold"/>
              </a:rPr>
              <a:t>Conclusion</a:t>
            </a:r>
          </a:p>
        </p:txBody>
      </p:sp>
      <p:sp>
        <p:nvSpPr>
          <p:cNvPr id="13" name="TextBox 13"/>
          <p:cNvSpPr txBox="1"/>
          <p:nvPr/>
        </p:nvSpPr>
        <p:spPr>
          <a:xfrm>
            <a:off x="1068002" y="2011037"/>
            <a:ext cx="6367156"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NOS RECOMMANDATIONS</a:t>
            </a:r>
          </a:p>
        </p:txBody>
      </p:sp>
      <p:sp>
        <p:nvSpPr>
          <p:cNvPr id="14" name="TextBox 14"/>
          <p:cNvSpPr txBox="1"/>
          <p:nvPr/>
        </p:nvSpPr>
        <p:spPr>
          <a:xfrm>
            <a:off x="1028700" y="3367658"/>
            <a:ext cx="6604234" cy="1406524"/>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Dans cette section, résumez les points clés de votre présentation et soulignez les éléments qui font de votre projet une réussite en devenir. Concluez en réaffirmant votre engagement et votre volonté de réussir ensemble.</a:t>
            </a:r>
          </a:p>
        </p:txBody>
      </p:sp>
      <p:sp>
        <p:nvSpPr>
          <p:cNvPr id="15" name="TextBox 15"/>
          <p:cNvSpPr txBox="1"/>
          <p:nvPr/>
        </p:nvSpPr>
        <p:spPr>
          <a:xfrm>
            <a:off x="8625990" y="8256381"/>
            <a:ext cx="3865506" cy="1054099"/>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Le succès appartient à ceux qui osent rêver et qui ont le courage de poursuivre leurs rêves.</a:t>
            </a:r>
          </a:p>
        </p:txBody>
      </p:sp>
      <p:sp>
        <p:nvSpPr>
          <p:cNvPr id="16" name="TextBox 16"/>
          <p:cNvSpPr txBox="1"/>
          <p:nvPr/>
        </p:nvSpPr>
        <p:spPr>
          <a:xfrm>
            <a:off x="1028700" y="5274440"/>
            <a:ext cx="6643536" cy="1406524"/>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Invitez ensuite vos interlocuteurs à réfléchir aux prochaines étapes et à envisager une collaboration. Un appel à l’action clair permet de conclure avec dynamisme et de donner envie de poursuivre les échanges.</a:t>
            </a:r>
          </a:p>
        </p:txBody>
      </p:sp>
      <p:sp>
        <p:nvSpPr>
          <p:cNvPr id="17" name="TextBox 17"/>
          <p:cNvSpPr txBox="1"/>
          <p:nvPr/>
        </p:nvSpPr>
        <p:spPr>
          <a:xfrm>
            <a:off x="1028700" y="7181221"/>
            <a:ext cx="6643536" cy="1758949"/>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Enfin, tournez-vous vers l’avenir avec optimisme, en évoquant les prochaines étapes et les nouvelles opportunités qui se présenteront. Le parcours continue et chaque défi représente une nouvelle chance de se dépasser.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2252748"/>
            <a:ext cx="5538778" cy="7519902"/>
            <a:chOff x="0" y="0"/>
            <a:chExt cx="858102" cy="1165030"/>
          </a:xfrm>
        </p:grpSpPr>
        <p:sp>
          <p:nvSpPr>
            <p:cNvPr id="3" name="Freeform 3"/>
            <p:cNvSpPr/>
            <p:nvPr/>
          </p:nvSpPr>
          <p:spPr>
            <a:xfrm>
              <a:off x="0" y="0"/>
              <a:ext cx="858102" cy="1165030"/>
            </a:xfrm>
            <a:custGeom>
              <a:avLst/>
              <a:gdLst/>
              <a:ahLst/>
              <a:cxnLst/>
              <a:rect l="l" t="t" r="r" b="b"/>
              <a:pathLst>
                <a:path w="858102" h="1165030">
                  <a:moveTo>
                    <a:pt x="0" y="0"/>
                  </a:moveTo>
                  <a:lnTo>
                    <a:pt x="858102" y="0"/>
                  </a:lnTo>
                  <a:lnTo>
                    <a:pt x="858102" y="1165030"/>
                  </a:lnTo>
                  <a:lnTo>
                    <a:pt x="0" y="1165030"/>
                  </a:lnTo>
                  <a:close/>
                </a:path>
              </a:pathLst>
            </a:custGeom>
            <a:blipFill>
              <a:blip r:embed="rId2"/>
              <a:stretch>
                <a:fillRect l="-51889" r="-51889"/>
              </a:stretch>
            </a:blipFill>
          </p:spPr>
          <p:txBody>
            <a:bodyPr/>
            <a:lstStyle/>
            <a:p>
              <a:endParaRPr lang="en-US"/>
            </a:p>
          </p:txBody>
        </p:sp>
      </p:grpSp>
      <p:grpSp>
        <p:nvGrpSpPr>
          <p:cNvPr id="4" name="Group 4"/>
          <p:cNvGrpSpPr/>
          <p:nvPr/>
        </p:nvGrpSpPr>
        <p:grpSpPr>
          <a:xfrm>
            <a:off x="8208422" y="514350"/>
            <a:ext cx="2505877" cy="7640329"/>
            <a:chOff x="0" y="0"/>
            <a:chExt cx="388226" cy="1183687"/>
          </a:xfrm>
        </p:grpSpPr>
        <p:sp>
          <p:nvSpPr>
            <p:cNvPr id="5" name="Freeform 5"/>
            <p:cNvSpPr/>
            <p:nvPr/>
          </p:nvSpPr>
          <p:spPr>
            <a:xfrm>
              <a:off x="0" y="0"/>
              <a:ext cx="388226" cy="1183687"/>
            </a:xfrm>
            <a:custGeom>
              <a:avLst/>
              <a:gdLst/>
              <a:ahLst/>
              <a:cxnLst/>
              <a:rect l="l" t="t" r="r" b="b"/>
              <a:pathLst>
                <a:path w="388226" h="1183687">
                  <a:moveTo>
                    <a:pt x="0" y="0"/>
                  </a:moveTo>
                  <a:lnTo>
                    <a:pt x="388226" y="0"/>
                  </a:lnTo>
                  <a:lnTo>
                    <a:pt x="388226" y="1183687"/>
                  </a:lnTo>
                  <a:lnTo>
                    <a:pt x="0" y="1183687"/>
                  </a:lnTo>
                  <a:close/>
                </a:path>
              </a:pathLst>
            </a:custGeom>
            <a:blipFill>
              <a:blip r:embed="rId3"/>
              <a:stretch>
                <a:fillRect l="-125380" r="-232250"/>
              </a:stretch>
            </a:blipFill>
          </p:spPr>
          <p:txBody>
            <a:bodyPr/>
            <a:lstStyle/>
            <a:p>
              <a:endParaRPr lang="en-US"/>
            </a:p>
          </p:txBody>
        </p:sp>
      </p:grpSp>
      <p:grpSp>
        <p:nvGrpSpPr>
          <p:cNvPr id="6" name="Group 6"/>
          <p:cNvGrpSpPr/>
          <p:nvPr/>
        </p:nvGrpSpPr>
        <p:grpSpPr>
          <a:xfrm>
            <a:off x="1028700" y="1028700"/>
            <a:ext cx="7179722" cy="7125979"/>
            <a:chOff x="0" y="0"/>
            <a:chExt cx="2456790" cy="2438400"/>
          </a:xfrm>
        </p:grpSpPr>
        <p:sp>
          <p:nvSpPr>
            <p:cNvPr id="7" name="Freeform 7"/>
            <p:cNvSpPr/>
            <p:nvPr/>
          </p:nvSpPr>
          <p:spPr>
            <a:xfrm>
              <a:off x="0" y="0"/>
              <a:ext cx="2456790" cy="2438400"/>
            </a:xfrm>
            <a:custGeom>
              <a:avLst/>
              <a:gdLst/>
              <a:ahLst/>
              <a:cxnLst/>
              <a:rect l="l" t="t" r="r" b="b"/>
              <a:pathLst>
                <a:path w="2456790" h="2438400">
                  <a:moveTo>
                    <a:pt x="0" y="0"/>
                  </a:moveTo>
                  <a:lnTo>
                    <a:pt x="2456790" y="0"/>
                  </a:lnTo>
                  <a:lnTo>
                    <a:pt x="2456790" y="2438400"/>
                  </a:lnTo>
                  <a:lnTo>
                    <a:pt x="0" y="2438400"/>
                  </a:lnTo>
                  <a:close/>
                </a:path>
              </a:pathLst>
            </a:custGeom>
            <a:solidFill>
              <a:srgbClr val="040606"/>
            </a:solidFill>
          </p:spPr>
          <p:txBody>
            <a:bodyPr/>
            <a:lstStyle/>
            <a:p>
              <a:endParaRPr lang="en-US"/>
            </a:p>
          </p:txBody>
        </p:sp>
        <p:sp>
          <p:nvSpPr>
            <p:cNvPr id="8" name="TextBox 8"/>
            <p:cNvSpPr txBox="1"/>
            <p:nvPr/>
          </p:nvSpPr>
          <p:spPr>
            <a:xfrm>
              <a:off x="0" y="-38100"/>
              <a:ext cx="2456790" cy="2476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349683" y="9345065"/>
            <a:ext cx="423967" cy="427585"/>
            <a:chOff x="0" y="0"/>
            <a:chExt cx="205716" cy="207472"/>
          </a:xfrm>
        </p:grpSpPr>
        <p:sp>
          <p:nvSpPr>
            <p:cNvPr id="10" name="Freeform 10"/>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1" name="TextBox 11"/>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20</a:t>
              </a:r>
            </a:p>
          </p:txBody>
        </p:sp>
      </p:grpSp>
      <p:sp>
        <p:nvSpPr>
          <p:cNvPr id="12" name="TextBox 12"/>
          <p:cNvSpPr txBox="1"/>
          <p:nvPr/>
        </p:nvSpPr>
        <p:spPr>
          <a:xfrm>
            <a:off x="11056271" y="1978429"/>
            <a:ext cx="5716456" cy="559434"/>
          </a:xfrm>
          <a:prstGeom prst="rect">
            <a:avLst/>
          </a:prstGeom>
        </p:spPr>
        <p:txBody>
          <a:bodyPr lIns="0" tIns="0" rIns="0" bIns="0" rtlCol="0" anchor="t">
            <a:spAutoFit/>
          </a:bodyPr>
          <a:lstStyle/>
          <a:p>
            <a:pPr algn="just">
              <a:lnSpc>
                <a:spcPts val="4340"/>
              </a:lnSpc>
            </a:pPr>
            <a:r>
              <a:rPr lang="en-US" sz="3100" b="1">
                <a:solidFill>
                  <a:srgbClr val="000000"/>
                </a:solidFill>
                <a:latin typeface="Poppins Bold"/>
                <a:ea typeface="Poppins Bold"/>
                <a:cs typeface="Poppins Bold"/>
                <a:sym typeface="Poppins Bold"/>
              </a:rPr>
              <a:t>REJOIGNEZ-NOUS !</a:t>
            </a:r>
          </a:p>
        </p:txBody>
      </p:sp>
      <p:sp>
        <p:nvSpPr>
          <p:cNvPr id="13" name="TextBox 13"/>
          <p:cNvSpPr txBox="1"/>
          <p:nvPr/>
        </p:nvSpPr>
        <p:spPr>
          <a:xfrm>
            <a:off x="1645269" y="4413142"/>
            <a:ext cx="5946584" cy="2358625"/>
          </a:xfrm>
          <a:prstGeom prst="rect">
            <a:avLst/>
          </a:prstGeom>
        </p:spPr>
        <p:txBody>
          <a:bodyPr lIns="0" tIns="0" rIns="0" bIns="0" rtlCol="0" anchor="t">
            <a:spAutoFit/>
          </a:bodyPr>
          <a:lstStyle/>
          <a:p>
            <a:pPr algn="l">
              <a:lnSpc>
                <a:spcPts val="6102"/>
              </a:lnSpc>
            </a:pPr>
            <a:r>
              <a:rPr lang="en-US" sz="5812" b="1">
                <a:solidFill>
                  <a:srgbClr val="FFFFFF"/>
                </a:solidFill>
                <a:latin typeface="Roboto Bold"/>
                <a:ea typeface="Roboto Bold"/>
                <a:cs typeface="Roboto Bold"/>
                <a:sym typeface="Roboto Bold"/>
              </a:rPr>
              <a:t>“Engagez-vous </a:t>
            </a:r>
          </a:p>
          <a:p>
            <a:pPr algn="l">
              <a:lnSpc>
                <a:spcPts val="6102"/>
              </a:lnSpc>
            </a:pPr>
            <a:r>
              <a:rPr lang="en-US" sz="5812" b="1">
                <a:solidFill>
                  <a:srgbClr val="FFFFFF"/>
                </a:solidFill>
                <a:latin typeface="Roboto Bold"/>
                <a:ea typeface="Roboto Bold"/>
                <a:cs typeface="Roboto Bold"/>
                <a:sym typeface="Roboto Bold"/>
              </a:rPr>
              <a:t>pour le succès </a:t>
            </a:r>
          </a:p>
          <a:p>
            <a:pPr algn="l">
              <a:lnSpc>
                <a:spcPts val="6102"/>
              </a:lnSpc>
            </a:pPr>
            <a:r>
              <a:rPr lang="en-US" sz="5812" b="1">
                <a:solidFill>
                  <a:srgbClr val="FFFFFF"/>
                </a:solidFill>
                <a:latin typeface="Roboto Bold"/>
                <a:ea typeface="Roboto Bold"/>
                <a:cs typeface="Roboto Bold"/>
                <a:sym typeface="Roboto Bold"/>
              </a:rPr>
              <a:t>commun.”</a:t>
            </a:r>
          </a:p>
        </p:txBody>
      </p:sp>
      <p:sp>
        <p:nvSpPr>
          <p:cNvPr id="14" name="TextBox 14"/>
          <p:cNvSpPr txBox="1"/>
          <p:nvPr/>
        </p:nvSpPr>
        <p:spPr>
          <a:xfrm>
            <a:off x="11056271" y="5511492"/>
            <a:ext cx="5716456" cy="1406524"/>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Ajoutez un appel à l’action, incitant à prendre contact. Encouragez les candidats à postuler et à faire partie de l’aventure en mettant en avant l'impact qu’ils auront au sein de l’entreprise."</a:t>
            </a:r>
          </a:p>
        </p:txBody>
      </p:sp>
      <p:sp>
        <p:nvSpPr>
          <p:cNvPr id="15" name="TextBox 15"/>
          <p:cNvSpPr txBox="1"/>
          <p:nvPr/>
        </p:nvSpPr>
        <p:spPr>
          <a:xfrm>
            <a:off x="11056271" y="3266967"/>
            <a:ext cx="5716456" cy="1406524"/>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Indiquez ici les raisons pour lesquelles rejoindre votre équipe ou projet est une opportunité unique. Présentez les avantages et la vision qui incitent les talents à vous rejoindre.</a:t>
            </a:r>
          </a:p>
        </p:txBody>
      </p:sp>
      <p:sp>
        <p:nvSpPr>
          <p:cNvPr id="16" name="TextBox 16"/>
          <p:cNvSpPr txBox="1"/>
          <p:nvPr/>
        </p:nvSpPr>
        <p:spPr>
          <a:xfrm>
            <a:off x="6246758" y="8566151"/>
            <a:ext cx="4467541" cy="701674"/>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Le futur commence ici : ensemble, construisons un avenir exceptionnel.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831" y="-130831"/>
            <a:ext cx="7790327" cy="10548661"/>
            <a:chOff x="0" y="0"/>
            <a:chExt cx="2051773" cy="2778248"/>
          </a:xfrm>
        </p:grpSpPr>
        <p:sp>
          <p:nvSpPr>
            <p:cNvPr id="3" name="Freeform 3"/>
            <p:cNvSpPr/>
            <p:nvPr/>
          </p:nvSpPr>
          <p:spPr>
            <a:xfrm>
              <a:off x="0" y="0"/>
              <a:ext cx="2051773" cy="2778248"/>
            </a:xfrm>
            <a:custGeom>
              <a:avLst/>
              <a:gdLst/>
              <a:ahLst/>
              <a:cxnLst/>
              <a:rect l="l" t="t" r="r" b="b"/>
              <a:pathLst>
                <a:path w="2051773" h="2778248">
                  <a:moveTo>
                    <a:pt x="0" y="0"/>
                  </a:moveTo>
                  <a:lnTo>
                    <a:pt x="2051773" y="0"/>
                  </a:lnTo>
                  <a:lnTo>
                    <a:pt x="2051773" y="2778248"/>
                  </a:lnTo>
                  <a:lnTo>
                    <a:pt x="0" y="2778248"/>
                  </a:lnTo>
                  <a:close/>
                </a:path>
              </a:pathLst>
            </a:custGeom>
            <a:solidFill>
              <a:srgbClr val="040606"/>
            </a:solidFill>
          </p:spPr>
          <p:txBody>
            <a:bodyPr/>
            <a:lstStyle/>
            <a:p>
              <a:endParaRPr lang="en-US"/>
            </a:p>
          </p:txBody>
        </p:sp>
        <p:sp>
          <p:nvSpPr>
            <p:cNvPr id="4" name="TextBox 4"/>
            <p:cNvSpPr txBox="1"/>
            <p:nvPr/>
          </p:nvSpPr>
          <p:spPr>
            <a:xfrm>
              <a:off x="0" y="-47625"/>
              <a:ext cx="2051773" cy="2825873"/>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514481" y="1214095"/>
            <a:ext cx="4630534" cy="6813237"/>
            <a:chOff x="0" y="0"/>
            <a:chExt cx="520126" cy="765298"/>
          </a:xfrm>
        </p:grpSpPr>
        <p:sp>
          <p:nvSpPr>
            <p:cNvPr id="6" name="Freeform 6"/>
            <p:cNvSpPr/>
            <p:nvPr/>
          </p:nvSpPr>
          <p:spPr>
            <a:xfrm>
              <a:off x="0" y="0"/>
              <a:ext cx="520126" cy="765298"/>
            </a:xfrm>
            <a:custGeom>
              <a:avLst/>
              <a:gdLst/>
              <a:ahLst/>
              <a:cxnLst/>
              <a:rect l="l" t="t" r="r" b="b"/>
              <a:pathLst>
                <a:path w="520126" h="765298">
                  <a:moveTo>
                    <a:pt x="0" y="0"/>
                  </a:moveTo>
                  <a:lnTo>
                    <a:pt x="520126" y="0"/>
                  </a:lnTo>
                  <a:lnTo>
                    <a:pt x="520126" y="765298"/>
                  </a:lnTo>
                  <a:lnTo>
                    <a:pt x="0" y="765298"/>
                  </a:lnTo>
                  <a:close/>
                </a:path>
              </a:pathLst>
            </a:custGeom>
            <a:blipFill>
              <a:blip r:embed="rId2"/>
              <a:stretch>
                <a:fillRect l="-60215" r="-60215"/>
              </a:stretch>
            </a:blipFill>
          </p:spPr>
          <p:txBody>
            <a:bodyPr/>
            <a:lstStyle/>
            <a:p>
              <a:endParaRPr lang="en-US"/>
            </a:p>
          </p:txBody>
        </p:sp>
      </p:grpSp>
      <p:grpSp>
        <p:nvGrpSpPr>
          <p:cNvPr id="7" name="Group 7"/>
          <p:cNvGrpSpPr/>
          <p:nvPr/>
        </p:nvGrpSpPr>
        <p:grpSpPr>
          <a:xfrm>
            <a:off x="17349683" y="9345065"/>
            <a:ext cx="423967" cy="427585"/>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9" name="TextBox 9"/>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21</a:t>
              </a:r>
            </a:p>
          </p:txBody>
        </p:sp>
      </p:grpSp>
      <p:sp>
        <p:nvSpPr>
          <p:cNvPr id="10" name="TextBox 10"/>
          <p:cNvSpPr txBox="1"/>
          <p:nvPr/>
        </p:nvSpPr>
        <p:spPr>
          <a:xfrm>
            <a:off x="8878696" y="4149811"/>
            <a:ext cx="7249833" cy="4323714"/>
          </a:xfrm>
          <a:prstGeom prst="rect">
            <a:avLst/>
          </a:prstGeom>
        </p:spPr>
        <p:txBody>
          <a:bodyPr lIns="0" tIns="0" rIns="0" bIns="0" rtlCol="0" anchor="t">
            <a:spAutoFit/>
          </a:bodyPr>
          <a:lstStyle/>
          <a:p>
            <a:pPr algn="l">
              <a:lnSpc>
                <a:spcPts val="2660"/>
              </a:lnSpc>
            </a:pPr>
            <a:r>
              <a:rPr lang="en-US" sz="1900" i="1">
                <a:solidFill>
                  <a:srgbClr val="000000"/>
                </a:solidFill>
                <a:latin typeface="Lato Italics"/>
                <a:ea typeface="Lato Italics"/>
                <a:cs typeface="Lato Italics"/>
                <a:sym typeface="Lato Italics"/>
              </a:rPr>
              <a:t>"Au fil de cette discussion, nous avons exploré ensemble les fondements de votre projet, des objectifs clairement définis à la méthodologie stratégique et à l'analyse approfondie du marché.</a:t>
            </a:r>
          </a:p>
          <a:p>
            <a:pPr algn="l">
              <a:lnSpc>
                <a:spcPts val="2660"/>
              </a:lnSpc>
            </a:pPr>
            <a:endParaRPr lang="en-US" sz="1900" i="1">
              <a:solidFill>
                <a:srgbClr val="000000"/>
              </a:solidFill>
              <a:latin typeface="Lato Italics"/>
              <a:ea typeface="Lato Italics"/>
              <a:cs typeface="Lato Italics"/>
              <a:sym typeface="Lato Italics"/>
            </a:endParaRPr>
          </a:p>
          <a:p>
            <a:pPr algn="l">
              <a:lnSpc>
                <a:spcPts val="2660"/>
              </a:lnSpc>
            </a:pPr>
            <a:r>
              <a:rPr lang="en-US" sz="1900" i="1">
                <a:solidFill>
                  <a:srgbClr val="000000"/>
                </a:solidFill>
                <a:latin typeface="Lato Italics"/>
                <a:ea typeface="Lato Italics"/>
                <a:cs typeface="Lato Italics"/>
                <a:sym typeface="Lato Italics"/>
              </a:rPr>
              <a:t>Votre présence et votre engagement sont essentiels à la réussite de ce projet. Vos questions et commentaires sont précieux, et nous restons ouverts à toute discussion supplémentaire.</a:t>
            </a:r>
          </a:p>
          <a:p>
            <a:pPr algn="l">
              <a:lnSpc>
                <a:spcPts val="2660"/>
              </a:lnSpc>
            </a:pPr>
            <a:endParaRPr lang="en-US" sz="1900" i="1">
              <a:solidFill>
                <a:srgbClr val="000000"/>
              </a:solidFill>
              <a:latin typeface="Lato Italics"/>
              <a:ea typeface="Lato Italics"/>
              <a:cs typeface="Lato Italics"/>
              <a:sym typeface="Lato Italics"/>
            </a:endParaRPr>
          </a:p>
          <a:p>
            <a:pPr algn="l">
              <a:lnSpc>
                <a:spcPts val="2660"/>
              </a:lnSpc>
            </a:pPr>
            <a:r>
              <a:rPr lang="en-US" sz="1900" i="1">
                <a:solidFill>
                  <a:srgbClr val="000000"/>
                </a:solidFill>
                <a:latin typeface="Lato Italics"/>
                <a:ea typeface="Lato Italics"/>
                <a:cs typeface="Lato Italics"/>
                <a:sym typeface="Lato Italics"/>
              </a:rPr>
              <a:t>En conclusion, nous sommes enthousiastes quant aux prochaines étapes de ce projet et sommes impatients de collaborer pour atteindre nos objectifs communs. Merci encore pour votre attention et votre participation active. À bientôt pour la suite passionnante de notre projet."</a:t>
            </a:r>
          </a:p>
        </p:txBody>
      </p:sp>
      <p:sp>
        <p:nvSpPr>
          <p:cNvPr id="11" name="TextBox 11"/>
          <p:cNvSpPr txBox="1"/>
          <p:nvPr/>
        </p:nvSpPr>
        <p:spPr>
          <a:xfrm>
            <a:off x="8878696" y="828675"/>
            <a:ext cx="7060045" cy="1823428"/>
          </a:xfrm>
          <a:prstGeom prst="rect">
            <a:avLst/>
          </a:prstGeom>
        </p:spPr>
        <p:txBody>
          <a:bodyPr lIns="0" tIns="0" rIns="0" bIns="0" rtlCol="0" anchor="t">
            <a:spAutoFit/>
          </a:bodyPr>
          <a:lstStyle/>
          <a:p>
            <a:pPr algn="l">
              <a:lnSpc>
                <a:spcPts val="14996"/>
              </a:lnSpc>
            </a:pPr>
            <a:r>
              <a:rPr lang="en-US" sz="10711" b="1" spc="-353">
                <a:solidFill>
                  <a:srgbClr val="000000"/>
                </a:solidFill>
                <a:latin typeface="Roboto Bold"/>
                <a:ea typeface="Roboto Bold"/>
                <a:cs typeface="Roboto Bold"/>
                <a:sym typeface="Roboto Bold"/>
              </a:rPr>
              <a:t>Merci.</a:t>
            </a:r>
          </a:p>
        </p:txBody>
      </p:sp>
      <p:sp>
        <p:nvSpPr>
          <p:cNvPr id="12" name="TextBox 12"/>
          <p:cNvSpPr txBox="1"/>
          <p:nvPr/>
        </p:nvSpPr>
        <p:spPr>
          <a:xfrm>
            <a:off x="8878696" y="2585428"/>
            <a:ext cx="7887958"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TRANSFORMONS L'ORDINAIRE EN EXTRAORDINAIRE</a:t>
            </a:r>
          </a:p>
        </p:txBody>
      </p:sp>
      <p:sp>
        <p:nvSpPr>
          <p:cNvPr id="13" name="TextBox 13"/>
          <p:cNvSpPr txBox="1"/>
          <p:nvPr/>
        </p:nvSpPr>
        <p:spPr>
          <a:xfrm>
            <a:off x="1514481" y="8553934"/>
            <a:ext cx="4851118" cy="365758"/>
          </a:xfrm>
          <a:prstGeom prst="rect">
            <a:avLst/>
          </a:prstGeom>
        </p:spPr>
        <p:txBody>
          <a:bodyPr lIns="0" tIns="0" rIns="0" bIns="0" rtlCol="0" anchor="t">
            <a:spAutoFit/>
          </a:bodyPr>
          <a:lstStyle/>
          <a:p>
            <a:pPr algn="just">
              <a:lnSpc>
                <a:spcPts val="2940"/>
              </a:lnSpc>
            </a:pPr>
            <a:r>
              <a:rPr lang="en-US" sz="2100" b="1">
                <a:solidFill>
                  <a:srgbClr val="FFFFFF"/>
                </a:solidFill>
                <a:latin typeface="Lato Bold"/>
                <a:ea typeface="Lato Bold"/>
                <a:cs typeface="Lato Bold"/>
                <a:sym typeface="Lato Bold"/>
              </a:rPr>
              <a:t>VOTRE CONTACT  I  NOA ANDRIEUX</a:t>
            </a:r>
          </a:p>
        </p:txBody>
      </p:sp>
      <p:sp>
        <p:nvSpPr>
          <p:cNvPr id="14" name="TextBox 14"/>
          <p:cNvSpPr txBox="1"/>
          <p:nvPr/>
        </p:nvSpPr>
        <p:spPr>
          <a:xfrm>
            <a:off x="1514481" y="8922478"/>
            <a:ext cx="2293063" cy="266699"/>
          </a:xfrm>
          <a:prstGeom prst="rect">
            <a:avLst/>
          </a:prstGeom>
        </p:spPr>
        <p:txBody>
          <a:bodyPr lIns="0" tIns="0" rIns="0" bIns="0" rtlCol="0" anchor="t">
            <a:spAutoFit/>
          </a:bodyPr>
          <a:lstStyle/>
          <a:p>
            <a:pPr algn="l">
              <a:lnSpc>
                <a:spcPts val="2100"/>
              </a:lnSpc>
            </a:pPr>
            <a:r>
              <a:rPr lang="en-US" sz="1500" b="1">
                <a:solidFill>
                  <a:srgbClr val="FFFFFF"/>
                </a:solidFill>
                <a:latin typeface="Lato Bold"/>
                <a:ea typeface="Lato Bold"/>
                <a:cs typeface="Lato Bold"/>
                <a:sym typeface="Lato Bold"/>
              </a:rPr>
              <a:t>+123-456-7890</a:t>
            </a:r>
          </a:p>
        </p:txBody>
      </p:sp>
      <p:sp>
        <p:nvSpPr>
          <p:cNvPr id="15" name="TextBox 15"/>
          <p:cNvSpPr txBox="1"/>
          <p:nvPr/>
        </p:nvSpPr>
        <p:spPr>
          <a:xfrm>
            <a:off x="1514481" y="9191963"/>
            <a:ext cx="2293063" cy="266699"/>
          </a:xfrm>
          <a:prstGeom prst="rect">
            <a:avLst/>
          </a:prstGeom>
        </p:spPr>
        <p:txBody>
          <a:bodyPr lIns="0" tIns="0" rIns="0" bIns="0" rtlCol="0" anchor="t">
            <a:spAutoFit/>
          </a:bodyPr>
          <a:lstStyle/>
          <a:p>
            <a:pPr algn="l">
              <a:lnSpc>
                <a:spcPts val="2100"/>
              </a:lnSpc>
            </a:pPr>
            <a:r>
              <a:rPr lang="en-US" sz="1500" b="1">
                <a:solidFill>
                  <a:srgbClr val="FFFFFF"/>
                </a:solidFill>
                <a:latin typeface="Lato Bold"/>
                <a:ea typeface="Lato Bold"/>
                <a:cs typeface="Lato Bold"/>
                <a:sym typeface="Lato Bold"/>
              </a:rPr>
              <a:t>hello@reallygreatsite.com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514350"/>
            <a:ext cx="17259300" cy="9258300"/>
            <a:chOff x="0" y="0"/>
            <a:chExt cx="5905866" cy="3168047"/>
          </a:xfrm>
        </p:grpSpPr>
        <p:sp>
          <p:nvSpPr>
            <p:cNvPr id="3" name="Freeform 3"/>
            <p:cNvSpPr/>
            <p:nvPr/>
          </p:nvSpPr>
          <p:spPr>
            <a:xfrm>
              <a:off x="0" y="0"/>
              <a:ext cx="5905866" cy="3168047"/>
            </a:xfrm>
            <a:custGeom>
              <a:avLst/>
              <a:gdLst/>
              <a:ahLst/>
              <a:cxnLst/>
              <a:rect l="l" t="t" r="r" b="b"/>
              <a:pathLst>
                <a:path w="5905866" h="3168047">
                  <a:moveTo>
                    <a:pt x="0" y="0"/>
                  </a:moveTo>
                  <a:lnTo>
                    <a:pt x="5905866" y="0"/>
                  </a:lnTo>
                  <a:lnTo>
                    <a:pt x="5905866" y="3168047"/>
                  </a:lnTo>
                  <a:lnTo>
                    <a:pt x="0" y="3168047"/>
                  </a:lnTo>
                  <a:close/>
                </a:path>
              </a:pathLst>
            </a:custGeom>
            <a:solidFill>
              <a:srgbClr val="EBE2D6"/>
            </a:solidFill>
          </p:spPr>
          <p:txBody>
            <a:bodyPr/>
            <a:lstStyle/>
            <a:p>
              <a:endParaRPr lang="en-US"/>
            </a:p>
          </p:txBody>
        </p:sp>
        <p:sp>
          <p:nvSpPr>
            <p:cNvPr id="4" name="TextBox 4"/>
            <p:cNvSpPr txBox="1"/>
            <p:nvPr/>
          </p:nvSpPr>
          <p:spPr>
            <a:xfrm>
              <a:off x="0" y="-38100"/>
              <a:ext cx="5905866" cy="320614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718441" y="7948696"/>
            <a:ext cx="4851118" cy="857103"/>
            <a:chOff x="0" y="0"/>
            <a:chExt cx="6468158" cy="1142804"/>
          </a:xfrm>
        </p:grpSpPr>
        <p:sp>
          <p:nvSpPr>
            <p:cNvPr id="6" name="TextBox 6"/>
            <p:cNvSpPr txBox="1"/>
            <p:nvPr/>
          </p:nvSpPr>
          <p:spPr>
            <a:xfrm>
              <a:off x="0" y="-47625"/>
              <a:ext cx="6468158" cy="471802"/>
            </a:xfrm>
            <a:prstGeom prst="rect">
              <a:avLst/>
            </a:prstGeom>
          </p:spPr>
          <p:txBody>
            <a:bodyPr lIns="0" tIns="0" rIns="0" bIns="0" rtlCol="0" anchor="t">
              <a:spAutoFit/>
            </a:bodyPr>
            <a:lstStyle/>
            <a:p>
              <a:pPr algn="ctr">
                <a:lnSpc>
                  <a:spcPts val="2940"/>
                </a:lnSpc>
              </a:pPr>
              <a:r>
                <a:rPr lang="en-US" sz="2100" b="1">
                  <a:solidFill>
                    <a:srgbClr val="000000"/>
                  </a:solidFill>
                  <a:latin typeface="Lato Bold"/>
                  <a:ea typeface="Lato Bold"/>
                  <a:cs typeface="Lato Bold"/>
                  <a:sym typeface="Lato Bold"/>
                </a:rPr>
                <a:t>VOTRE CONTACT  I  NOA ANDRIEUX</a:t>
              </a:r>
            </a:p>
          </p:txBody>
        </p:sp>
        <p:sp>
          <p:nvSpPr>
            <p:cNvPr id="7" name="TextBox 7"/>
            <p:cNvSpPr txBox="1"/>
            <p:nvPr/>
          </p:nvSpPr>
          <p:spPr>
            <a:xfrm>
              <a:off x="1705370" y="440592"/>
              <a:ext cx="3057417" cy="342898"/>
            </a:xfrm>
            <a:prstGeom prst="rect">
              <a:avLst/>
            </a:prstGeom>
          </p:spPr>
          <p:txBody>
            <a:bodyPr lIns="0" tIns="0" rIns="0" bIns="0" rtlCol="0" anchor="t">
              <a:spAutoFit/>
            </a:bodyPr>
            <a:lstStyle/>
            <a:p>
              <a:pPr algn="ctr">
                <a:lnSpc>
                  <a:spcPts val="2100"/>
                </a:lnSpc>
              </a:pPr>
              <a:r>
                <a:rPr lang="en-US" sz="1500" b="1">
                  <a:solidFill>
                    <a:srgbClr val="000000"/>
                  </a:solidFill>
                  <a:latin typeface="Lato Bold"/>
                  <a:ea typeface="Lato Bold"/>
                  <a:cs typeface="Lato Bold"/>
                  <a:sym typeface="Lato Bold"/>
                </a:rPr>
                <a:t>+123-456-7890</a:t>
              </a:r>
            </a:p>
          </p:txBody>
        </p:sp>
        <p:sp>
          <p:nvSpPr>
            <p:cNvPr id="8" name="TextBox 8"/>
            <p:cNvSpPr txBox="1"/>
            <p:nvPr/>
          </p:nvSpPr>
          <p:spPr>
            <a:xfrm>
              <a:off x="658743" y="799906"/>
              <a:ext cx="5150671" cy="342898"/>
            </a:xfrm>
            <a:prstGeom prst="rect">
              <a:avLst/>
            </a:prstGeom>
          </p:spPr>
          <p:txBody>
            <a:bodyPr lIns="0" tIns="0" rIns="0" bIns="0" rtlCol="0" anchor="t">
              <a:spAutoFit/>
            </a:bodyPr>
            <a:lstStyle/>
            <a:p>
              <a:pPr algn="ctr">
                <a:lnSpc>
                  <a:spcPts val="2100"/>
                </a:lnSpc>
              </a:pPr>
              <a:r>
                <a:rPr lang="en-US" sz="1500" b="1">
                  <a:solidFill>
                    <a:srgbClr val="000000"/>
                  </a:solidFill>
                  <a:latin typeface="Lato Bold"/>
                  <a:ea typeface="Lato Bold"/>
                  <a:cs typeface="Lato Bold"/>
                  <a:sym typeface="Lato Bold"/>
                </a:rPr>
                <a:t>hello@reallygreatsite.com</a:t>
              </a:r>
            </a:p>
          </p:txBody>
        </p:sp>
      </p:grpSp>
      <p:sp>
        <p:nvSpPr>
          <p:cNvPr id="9" name="TextBox 9"/>
          <p:cNvSpPr txBox="1"/>
          <p:nvPr/>
        </p:nvSpPr>
        <p:spPr>
          <a:xfrm>
            <a:off x="5613977" y="3228975"/>
            <a:ext cx="7060045" cy="1823428"/>
          </a:xfrm>
          <a:prstGeom prst="rect">
            <a:avLst/>
          </a:prstGeom>
        </p:spPr>
        <p:txBody>
          <a:bodyPr lIns="0" tIns="0" rIns="0" bIns="0" rtlCol="0" anchor="t">
            <a:spAutoFit/>
          </a:bodyPr>
          <a:lstStyle/>
          <a:p>
            <a:pPr algn="ctr">
              <a:lnSpc>
                <a:spcPts val="14996"/>
              </a:lnSpc>
            </a:pPr>
            <a:r>
              <a:rPr lang="en-US" sz="10711" b="1" spc="-353" dirty="0">
                <a:solidFill>
                  <a:srgbClr val="000000"/>
                </a:solidFill>
                <a:latin typeface="Roboto Bold"/>
                <a:ea typeface="Roboto Bold"/>
                <a:cs typeface="Roboto Bold"/>
                <a:sym typeface="Roboto Bold"/>
              </a:rPr>
              <a:t>Merci.</a:t>
            </a:r>
          </a:p>
        </p:txBody>
      </p:sp>
      <p:sp>
        <p:nvSpPr>
          <p:cNvPr id="10" name="TextBox 10"/>
          <p:cNvSpPr txBox="1"/>
          <p:nvPr/>
        </p:nvSpPr>
        <p:spPr>
          <a:xfrm>
            <a:off x="5200021" y="4985728"/>
            <a:ext cx="7887958" cy="424813"/>
          </a:xfrm>
          <a:prstGeom prst="rect">
            <a:avLst/>
          </a:prstGeom>
        </p:spPr>
        <p:txBody>
          <a:bodyPr wrap="square" lIns="0" tIns="0" rIns="0" bIns="0" rtlCol="0" anchor="t">
            <a:spAutoFit/>
          </a:bodyPr>
          <a:lstStyle/>
          <a:p>
            <a:pPr algn="ctr">
              <a:lnSpc>
                <a:spcPts val="3360"/>
              </a:lnSpc>
            </a:pPr>
            <a:r>
              <a:rPr lang="en-US" sz="2400" dirty="0">
                <a:solidFill>
                  <a:srgbClr val="000000"/>
                </a:solidFill>
                <a:latin typeface="Poppins"/>
                <a:ea typeface="Poppins"/>
                <a:cs typeface="Poppins"/>
                <a:sym typeface="Poppins"/>
              </a:rPr>
              <a:t>TRANSFORMONS L'ORDINAIRE EN EXTRAORDINAIRE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F3DA5-40DC-88DB-1E3C-FF7BED98723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197F354-1749-DB1A-33AD-A3205FAC6A7A}"/>
              </a:ext>
            </a:extLst>
          </p:cNvPr>
          <p:cNvGrpSpPr/>
          <p:nvPr/>
        </p:nvGrpSpPr>
        <p:grpSpPr>
          <a:xfrm>
            <a:off x="514350" y="514350"/>
            <a:ext cx="17259300" cy="9258300"/>
            <a:chOff x="0" y="0"/>
            <a:chExt cx="5905866" cy="3168047"/>
          </a:xfrm>
        </p:grpSpPr>
        <p:sp>
          <p:nvSpPr>
            <p:cNvPr id="3" name="Freeform 3">
              <a:extLst>
                <a:ext uri="{FF2B5EF4-FFF2-40B4-BE49-F238E27FC236}">
                  <a16:creationId xmlns:a16="http://schemas.microsoft.com/office/drawing/2014/main" id="{CFF67AF7-D6DA-6598-AF12-E6F9B5755F42}"/>
                </a:ext>
              </a:extLst>
            </p:cNvPr>
            <p:cNvSpPr/>
            <p:nvPr/>
          </p:nvSpPr>
          <p:spPr>
            <a:xfrm>
              <a:off x="0" y="0"/>
              <a:ext cx="5905866" cy="3168047"/>
            </a:xfrm>
            <a:custGeom>
              <a:avLst/>
              <a:gdLst/>
              <a:ahLst/>
              <a:cxnLst/>
              <a:rect l="l" t="t" r="r" b="b"/>
              <a:pathLst>
                <a:path w="5905866" h="3168047">
                  <a:moveTo>
                    <a:pt x="0" y="0"/>
                  </a:moveTo>
                  <a:lnTo>
                    <a:pt x="5905866" y="0"/>
                  </a:lnTo>
                  <a:lnTo>
                    <a:pt x="5905866" y="3168047"/>
                  </a:lnTo>
                  <a:lnTo>
                    <a:pt x="0" y="3168047"/>
                  </a:lnTo>
                  <a:close/>
                </a:path>
              </a:pathLst>
            </a:custGeom>
            <a:solidFill>
              <a:srgbClr val="EBE2D6"/>
            </a:solidFill>
          </p:spPr>
          <p:txBody>
            <a:bodyPr/>
            <a:lstStyle/>
            <a:p>
              <a:endParaRPr lang="en-US"/>
            </a:p>
          </p:txBody>
        </p:sp>
        <p:sp>
          <p:nvSpPr>
            <p:cNvPr id="4" name="TextBox 4">
              <a:extLst>
                <a:ext uri="{FF2B5EF4-FFF2-40B4-BE49-F238E27FC236}">
                  <a16:creationId xmlns:a16="http://schemas.microsoft.com/office/drawing/2014/main" id="{964A41E4-7A2C-82C4-215D-F5B8ED07E200}"/>
                </a:ext>
              </a:extLst>
            </p:cNvPr>
            <p:cNvSpPr txBox="1"/>
            <p:nvPr/>
          </p:nvSpPr>
          <p:spPr>
            <a:xfrm>
              <a:off x="0" y="-38100"/>
              <a:ext cx="5905866" cy="320614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8716B688-ABE7-4EE5-7DF5-FE392DFC2974}"/>
              </a:ext>
            </a:extLst>
          </p:cNvPr>
          <p:cNvGrpSpPr/>
          <p:nvPr/>
        </p:nvGrpSpPr>
        <p:grpSpPr>
          <a:xfrm>
            <a:off x="6718441" y="7948696"/>
            <a:ext cx="4851118" cy="857103"/>
            <a:chOff x="0" y="0"/>
            <a:chExt cx="6468158" cy="1142804"/>
          </a:xfrm>
        </p:grpSpPr>
        <p:sp>
          <p:nvSpPr>
            <p:cNvPr id="6" name="TextBox 6">
              <a:extLst>
                <a:ext uri="{FF2B5EF4-FFF2-40B4-BE49-F238E27FC236}">
                  <a16:creationId xmlns:a16="http://schemas.microsoft.com/office/drawing/2014/main" id="{89A373A0-7719-DFA1-98AF-46C961AC82F9}"/>
                </a:ext>
              </a:extLst>
            </p:cNvPr>
            <p:cNvSpPr txBox="1"/>
            <p:nvPr/>
          </p:nvSpPr>
          <p:spPr>
            <a:xfrm>
              <a:off x="0" y="-47625"/>
              <a:ext cx="6468158" cy="471802"/>
            </a:xfrm>
            <a:prstGeom prst="rect">
              <a:avLst/>
            </a:prstGeom>
          </p:spPr>
          <p:txBody>
            <a:bodyPr lIns="0" tIns="0" rIns="0" bIns="0" rtlCol="0" anchor="t">
              <a:spAutoFit/>
            </a:bodyPr>
            <a:lstStyle/>
            <a:p>
              <a:pPr algn="ctr">
                <a:lnSpc>
                  <a:spcPts val="2940"/>
                </a:lnSpc>
              </a:pPr>
              <a:r>
                <a:rPr lang="en-US" sz="2100" b="1">
                  <a:solidFill>
                    <a:srgbClr val="000000"/>
                  </a:solidFill>
                  <a:latin typeface="Lato Bold"/>
                  <a:ea typeface="Lato Bold"/>
                  <a:cs typeface="Lato Bold"/>
                  <a:sym typeface="Lato Bold"/>
                </a:rPr>
                <a:t>VOTRE CONTACT  I  NOA ANDRIEUX</a:t>
              </a:r>
            </a:p>
          </p:txBody>
        </p:sp>
        <p:sp>
          <p:nvSpPr>
            <p:cNvPr id="7" name="TextBox 7">
              <a:extLst>
                <a:ext uri="{FF2B5EF4-FFF2-40B4-BE49-F238E27FC236}">
                  <a16:creationId xmlns:a16="http://schemas.microsoft.com/office/drawing/2014/main" id="{7037D0AC-22AA-0B4B-A03C-221802D8BD59}"/>
                </a:ext>
              </a:extLst>
            </p:cNvPr>
            <p:cNvSpPr txBox="1"/>
            <p:nvPr/>
          </p:nvSpPr>
          <p:spPr>
            <a:xfrm>
              <a:off x="1705370" y="440592"/>
              <a:ext cx="3057417" cy="342898"/>
            </a:xfrm>
            <a:prstGeom prst="rect">
              <a:avLst/>
            </a:prstGeom>
          </p:spPr>
          <p:txBody>
            <a:bodyPr lIns="0" tIns="0" rIns="0" bIns="0" rtlCol="0" anchor="t">
              <a:spAutoFit/>
            </a:bodyPr>
            <a:lstStyle/>
            <a:p>
              <a:pPr algn="ctr">
                <a:lnSpc>
                  <a:spcPts val="2100"/>
                </a:lnSpc>
              </a:pPr>
              <a:r>
                <a:rPr lang="en-US" sz="1500" b="1">
                  <a:solidFill>
                    <a:srgbClr val="000000"/>
                  </a:solidFill>
                  <a:latin typeface="Lato Bold"/>
                  <a:ea typeface="Lato Bold"/>
                  <a:cs typeface="Lato Bold"/>
                  <a:sym typeface="Lato Bold"/>
                </a:rPr>
                <a:t>+123-456-7890</a:t>
              </a:r>
            </a:p>
          </p:txBody>
        </p:sp>
        <p:sp>
          <p:nvSpPr>
            <p:cNvPr id="8" name="TextBox 8">
              <a:extLst>
                <a:ext uri="{FF2B5EF4-FFF2-40B4-BE49-F238E27FC236}">
                  <a16:creationId xmlns:a16="http://schemas.microsoft.com/office/drawing/2014/main" id="{6E50B857-AB7F-5E55-5C0D-B3B76AD9723D}"/>
                </a:ext>
              </a:extLst>
            </p:cNvPr>
            <p:cNvSpPr txBox="1"/>
            <p:nvPr/>
          </p:nvSpPr>
          <p:spPr>
            <a:xfrm>
              <a:off x="658743" y="799906"/>
              <a:ext cx="5150671" cy="342898"/>
            </a:xfrm>
            <a:prstGeom prst="rect">
              <a:avLst/>
            </a:prstGeom>
          </p:spPr>
          <p:txBody>
            <a:bodyPr lIns="0" tIns="0" rIns="0" bIns="0" rtlCol="0" anchor="t">
              <a:spAutoFit/>
            </a:bodyPr>
            <a:lstStyle/>
            <a:p>
              <a:pPr algn="ctr">
                <a:lnSpc>
                  <a:spcPts val="2100"/>
                </a:lnSpc>
              </a:pPr>
              <a:r>
                <a:rPr lang="en-US" sz="1500" b="1">
                  <a:solidFill>
                    <a:srgbClr val="000000"/>
                  </a:solidFill>
                  <a:latin typeface="Lato Bold"/>
                  <a:ea typeface="Lato Bold"/>
                  <a:cs typeface="Lato Bold"/>
                  <a:sym typeface="Lato Bold"/>
                </a:rPr>
                <a:t>hello@reallygreatsite.com</a:t>
              </a:r>
            </a:p>
          </p:txBody>
        </p:sp>
      </p:grpSp>
      <p:sp>
        <p:nvSpPr>
          <p:cNvPr id="9" name="TextBox 9">
            <a:extLst>
              <a:ext uri="{FF2B5EF4-FFF2-40B4-BE49-F238E27FC236}">
                <a16:creationId xmlns:a16="http://schemas.microsoft.com/office/drawing/2014/main" id="{A5FD8FDB-8F2C-7D2C-2FB4-77637CCB2982}"/>
              </a:ext>
            </a:extLst>
          </p:cNvPr>
          <p:cNvSpPr txBox="1"/>
          <p:nvPr/>
        </p:nvSpPr>
        <p:spPr>
          <a:xfrm>
            <a:off x="3797587" y="522953"/>
            <a:ext cx="10692823" cy="1699119"/>
          </a:xfrm>
          <a:prstGeom prst="rect">
            <a:avLst/>
          </a:prstGeom>
        </p:spPr>
        <p:txBody>
          <a:bodyPr wrap="square" lIns="0" tIns="0" rIns="0" bIns="0" rtlCol="0" anchor="t">
            <a:spAutoFit/>
          </a:bodyPr>
          <a:lstStyle/>
          <a:p>
            <a:pPr algn="ctr">
              <a:lnSpc>
                <a:spcPts val="14996"/>
              </a:lnSpc>
            </a:pPr>
            <a:r>
              <a:rPr lang="en-US" sz="8000" b="1" spc="-353" dirty="0">
                <a:solidFill>
                  <a:srgbClr val="000000"/>
                </a:solidFill>
                <a:latin typeface="Roboto Bold"/>
                <a:ea typeface="Roboto Bold"/>
                <a:cs typeface="Roboto Bold"/>
                <a:sym typeface="Roboto Bold"/>
              </a:rPr>
              <a:t>Tài </a:t>
            </a:r>
            <a:r>
              <a:rPr lang="en-US" sz="8000" b="1" spc="-353" dirty="0" err="1">
                <a:solidFill>
                  <a:srgbClr val="000000"/>
                </a:solidFill>
                <a:latin typeface="Roboto Bold"/>
                <a:ea typeface="Roboto Bold"/>
                <a:cs typeface="Roboto Bold"/>
                <a:sym typeface="Roboto Bold"/>
              </a:rPr>
              <a:t>liệu</a:t>
            </a:r>
            <a:r>
              <a:rPr lang="en-US" sz="8000" b="1" spc="-353" dirty="0">
                <a:solidFill>
                  <a:srgbClr val="000000"/>
                </a:solidFill>
                <a:latin typeface="Roboto Bold"/>
                <a:ea typeface="Roboto Bold"/>
                <a:cs typeface="Roboto Bold"/>
                <a:sym typeface="Roboto Bold"/>
              </a:rPr>
              <a:t> </a:t>
            </a:r>
            <a:r>
              <a:rPr lang="en-US" sz="8000" b="1" spc="-353" dirty="0" err="1">
                <a:solidFill>
                  <a:srgbClr val="000000"/>
                </a:solidFill>
                <a:latin typeface="Roboto Bold"/>
                <a:ea typeface="Roboto Bold"/>
                <a:cs typeface="Roboto Bold"/>
                <a:sym typeface="Roboto Bold"/>
              </a:rPr>
              <a:t>tham</a:t>
            </a:r>
            <a:r>
              <a:rPr lang="en-US" sz="8000" b="1" spc="-353" dirty="0">
                <a:solidFill>
                  <a:srgbClr val="000000"/>
                </a:solidFill>
                <a:latin typeface="Roboto Bold"/>
                <a:ea typeface="Roboto Bold"/>
                <a:cs typeface="Roboto Bold"/>
                <a:sym typeface="Roboto Bold"/>
              </a:rPr>
              <a:t> </a:t>
            </a:r>
            <a:r>
              <a:rPr lang="en-US" sz="8000" b="1" spc="-353" dirty="0" err="1">
                <a:solidFill>
                  <a:srgbClr val="000000"/>
                </a:solidFill>
                <a:latin typeface="Roboto Bold"/>
                <a:ea typeface="Roboto Bold"/>
                <a:cs typeface="Roboto Bold"/>
                <a:sym typeface="Roboto Bold"/>
              </a:rPr>
              <a:t>khảo</a:t>
            </a:r>
            <a:endParaRPr lang="en-US" sz="8000" b="1" spc="-353" dirty="0">
              <a:solidFill>
                <a:srgbClr val="000000"/>
              </a:solidFill>
              <a:latin typeface="Roboto Bold"/>
              <a:ea typeface="Roboto Bold"/>
              <a:cs typeface="Roboto Bold"/>
              <a:sym typeface="Roboto Bold"/>
            </a:endParaRPr>
          </a:p>
        </p:txBody>
      </p:sp>
      <p:sp>
        <p:nvSpPr>
          <p:cNvPr id="10" name="TextBox 10">
            <a:extLst>
              <a:ext uri="{FF2B5EF4-FFF2-40B4-BE49-F238E27FC236}">
                <a16:creationId xmlns:a16="http://schemas.microsoft.com/office/drawing/2014/main" id="{C0F9E843-5F19-EE49-EF58-6B8D23E7AABB}"/>
              </a:ext>
            </a:extLst>
          </p:cNvPr>
          <p:cNvSpPr txBox="1"/>
          <p:nvPr/>
        </p:nvSpPr>
        <p:spPr>
          <a:xfrm>
            <a:off x="4038600" y="2339560"/>
            <a:ext cx="10692823" cy="1107996"/>
          </a:xfrm>
          <a:prstGeom prst="rect">
            <a:avLst/>
          </a:prstGeom>
        </p:spPr>
        <p:txBody>
          <a:bodyPr wrap="square" lIns="0" tIns="0" rIns="0" bIns="0" rtlCol="0" anchor="t">
            <a:spAutoFit/>
          </a:bodyPr>
          <a:lstStyle/>
          <a:p>
            <a:r>
              <a:rPr lang="en-US" sz="2400" dirty="0">
                <a:latin typeface="Lato" panose="020F0502020204030203" pitchFamily="34" charset="0"/>
                <a:ea typeface="Lato" panose="020F0502020204030203" pitchFamily="34" charset="0"/>
                <a:cs typeface="Lato" panose="020F0502020204030203" pitchFamily="34" charset="0"/>
              </a:rPr>
              <a:t>Đào Văn Phương, </a:t>
            </a:r>
            <a:r>
              <a:rPr lang="en-US" sz="2400" i="1" dirty="0" err="1">
                <a:latin typeface="Lato" panose="020F0502020204030203" pitchFamily="34" charset="0"/>
                <a:ea typeface="Lato" panose="020F0502020204030203" pitchFamily="34" charset="0"/>
                <a:cs typeface="Lato" panose="020F0502020204030203" pitchFamily="34" charset="0"/>
              </a:rPr>
              <a:t>Yếu</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tố</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liên</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quan</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đến</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hành</a:t>
            </a:r>
            <a:r>
              <a:rPr lang="en-US" sz="2400" i="1" dirty="0">
                <a:latin typeface="Lato" panose="020F0502020204030203" pitchFamily="34" charset="0"/>
                <a:ea typeface="Lato" panose="020F0502020204030203" pitchFamily="34" charset="0"/>
                <a:cs typeface="Lato" panose="020F0502020204030203" pitchFamily="34" charset="0"/>
              </a:rPr>
              <a:t> vi </a:t>
            </a:r>
            <a:r>
              <a:rPr lang="en-US" sz="2400" i="1" dirty="0" err="1">
                <a:latin typeface="Lato" panose="020F0502020204030203" pitchFamily="34" charset="0"/>
                <a:ea typeface="Lato" panose="020F0502020204030203" pitchFamily="34" charset="0"/>
                <a:cs typeface="Lato" panose="020F0502020204030203" pitchFamily="34" charset="0"/>
              </a:rPr>
              <a:t>lối</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sống</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kém</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lành</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mạnh</a:t>
            </a:r>
            <a:r>
              <a:rPr lang="en-US" sz="2400" i="1" dirty="0">
                <a:latin typeface="Lato" panose="020F0502020204030203" pitchFamily="34" charset="0"/>
                <a:ea typeface="Lato" panose="020F0502020204030203" pitchFamily="34" charset="0"/>
                <a:cs typeface="Lato" panose="020F0502020204030203" pitchFamily="34" charset="0"/>
              </a:rPr>
              <a:t> ở </a:t>
            </a:r>
            <a:r>
              <a:rPr lang="en-US" sz="2400" i="1" dirty="0" err="1">
                <a:latin typeface="Lato" panose="020F0502020204030203" pitchFamily="34" charset="0"/>
                <a:ea typeface="Lato" panose="020F0502020204030203" pitchFamily="34" charset="0"/>
                <a:cs typeface="Lato" panose="020F0502020204030203" pitchFamily="34" charset="0"/>
              </a:rPr>
              <a:t>sinh</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viên</a:t>
            </a:r>
            <a:r>
              <a:rPr lang="en-US" sz="2400" i="1" dirty="0">
                <a:latin typeface="Lato" panose="020F0502020204030203" pitchFamily="34" charset="0"/>
                <a:ea typeface="Lato" panose="020F0502020204030203" pitchFamily="34" charset="0"/>
                <a:cs typeface="Lato" panose="020F0502020204030203" pitchFamily="34" charset="0"/>
              </a:rPr>
              <a:t> Hà </a:t>
            </a:r>
            <a:r>
              <a:rPr lang="en-US" sz="2400" i="1" dirty="0" err="1">
                <a:latin typeface="Lato" panose="020F0502020204030203" pitchFamily="34" charset="0"/>
                <a:ea typeface="Lato" panose="020F0502020204030203" pitchFamily="34" charset="0"/>
                <a:cs typeface="Lato" panose="020F0502020204030203" pitchFamily="34" charset="0"/>
              </a:rPr>
              <a:t>Nội</a:t>
            </a:r>
            <a:r>
              <a:rPr lang="en-US" sz="2400" i="1" dirty="0">
                <a:latin typeface="Lato" panose="020F0502020204030203" pitchFamily="34" charset="0"/>
                <a:ea typeface="Lato" panose="020F0502020204030203" pitchFamily="34" charset="0"/>
                <a:cs typeface="Lato" panose="020F0502020204030203" pitchFamily="34" charset="0"/>
              </a:rPr>
              <a:t> </a:t>
            </a:r>
            <a:r>
              <a:rPr lang="en-US" sz="2400" i="1" dirty="0" err="1">
                <a:latin typeface="Lato" panose="020F0502020204030203" pitchFamily="34" charset="0"/>
                <a:ea typeface="Lato" panose="020F0502020204030203" pitchFamily="34" charset="0"/>
                <a:cs typeface="Lato" panose="020F0502020204030203" pitchFamily="34" charset="0"/>
              </a:rPr>
              <a:t>năm</a:t>
            </a:r>
            <a:r>
              <a:rPr lang="en-US" sz="2400" i="1" dirty="0">
                <a:latin typeface="Lato" panose="020F0502020204030203" pitchFamily="34" charset="0"/>
                <a:ea typeface="Lato" panose="020F0502020204030203" pitchFamily="34" charset="0"/>
                <a:cs typeface="Lato" panose="020F0502020204030203" pitchFamily="34" charset="0"/>
              </a:rPr>
              <a:t> 2023</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Tạp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chí</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Nghiên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cứu</a:t>
            </a:r>
            <a:r>
              <a:rPr lang="en-US" sz="2400" dirty="0">
                <a:latin typeface="Lato" panose="020F0502020204030203" pitchFamily="34" charset="0"/>
                <a:ea typeface="Lato" panose="020F0502020204030203" pitchFamily="34" charset="0"/>
                <a:cs typeface="Lato" panose="020F0502020204030203" pitchFamily="34" charset="0"/>
              </a:rPr>
              <a:t> Y </a:t>
            </a:r>
            <a:r>
              <a:rPr lang="en-US" sz="2400" dirty="0" err="1">
                <a:latin typeface="Lato" panose="020F0502020204030203" pitchFamily="34" charset="0"/>
                <a:ea typeface="Lato" panose="020F0502020204030203" pitchFamily="34" charset="0"/>
                <a:cs typeface="Lato" panose="020F0502020204030203" pitchFamily="34" charset="0"/>
              </a:rPr>
              <a:t>học</a:t>
            </a:r>
            <a:r>
              <a:rPr lang="en-US" sz="2400" dirty="0">
                <a:latin typeface="Lato" panose="020F0502020204030203" pitchFamily="34" charset="0"/>
                <a:ea typeface="Lato" panose="020F0502020204030203" pitchFamily="34" charset="0"/>
                <a:cs typeface="Lato" panose="020F0502020204030203" pitchFamily="34" charset="0"/>
              </a:rPr>
              <a:t>, 2024</a:t>
            </a:r>
          </a:p>
          <a:p>
            <a:r>
              <a:rPr lang="vi-VN" sz="2400" i="1" u="sng" dirty="0">
                <a:latin typeface="Lato" panose="020F0502020204030203" pitchFamily="34" charset="0"/>
                <a:ea typeface="Lato" panose="020F0502020204030203" pitchFamily="34" charset="0"/>
                <a:cs typeface="Lato" panose="020F0502020204030203" pitchFamily="34" charset="0"/>
              </a:rPr>
              <a:t>https://tapchinghiencuuyhoc.vn/index.php/tcncyh/article/view/2524</a:t>
            </a:r>
            <a:endParaRPr lang="en-US" sz="2400" dirty="0">
              <a:effectLst/>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87566A0B-2C4B-2056-E14E-CC3A2B230792}"/>
              </a:ext>
            </a:extLst>
          </p:cNvPr>
          <p:cNvSpPr txBox="1"/>
          <p:nvPr/>
        </p:nvSpPr>
        <p:spPr>
          <a:xfrm>
            <a:off x="4038600" y="3900784"/>
            <a:ext cx="10692823" cy="1477328"/>
          </a:xfrm>
          <a:prstGeom prst="rect">
            <a:avLst/>
          </a:prstGeom>
        </p:spPr>
        <p:txBody>
          <a:bodyPr wrap="square" lIns="0" tIns="0" rIns="0" bIns="0" rtlCol="0" anchor="t">
            <a:spAutoFit/>
          </a:bodyPr>
          <a:lstStyle/>
          <a:p>
            <a:r>
              <a:rPr lang="en-US" sz="2400" dirty="0" err="1">
                <a:latin typeface="Lato" panose="020F0502020204030203" pitchFamily="34" charset="0"/>
                <a:ea typeface="Lato" panose="020F0502020204030203" pitchFamily="34" charset="0"/>
                <a:cs typeface="Lato" panose="020F0502020204030203" pitchFamily="34" charset="0"/>
              </a:rPr>
              <a:t>Trần</a:t>
            </a:r>
            <a:r>
              <a:rPr lang="en-US" sz="2400" dirty="0">
                <a:latin typeface="Lato" panose="020F0502020204030203" pitchFamily="34" charset="0"/>
                <a:ea typeface="Lato" panose="020F0502020204030203" pitchFamily="34" charset="0"/>
                <a:cs typeface="Lato" panose="020F0502020204030203" pitchFamily="34" charset="0"/>
              </a:rPr>
              <a:t> Thảo Vi, </a:t>
            </a:r>
            <a:r>
              <a:rPr lang="en-US" sz="2400" dirty="0" err="1">
                <a:latin typeface="Lato" panose="020F0502020204030203" pitchFamily="34" charset="0"/>
                <a:ea typeface="Lato" panose="020F0502020204030203" pitchFamily="34" charset="0"/>
                <a:cs typeface="Lato" panose="020F0502020204030203" pitchFamily="34" charset="0"/>
              </a:rPr>
              <a:t>Căng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thẳng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học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tập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sinh</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viên</a:t>
            </a:r>
            <a:r>
              <a:rPr lang="en-US" sz="2400" dirty="0">
                <a:latin typeface="Lato" panose="020F0502020204030203" pitchFamily="34" charset="0"/>
                <a:ea typeface="Lato" panose="020F0502020204030203" pitchFamily="34" charset="0"/>
                <a:cs typeface="Lato" panose="020F0502020204030203" pitchFamily="34" charset="0"/>
              </a:rPr>
              <a:t> Việt Nam: </a:t>
            </a:r>
            <a:r>
              <a:rPr lang="en-US" sz="2400" dirty="0" err="1">
                <a:latin typeface="Lato" panose="020F0502020204030203" pitchFamily="34" charset="0"/>
                <a:ea typeface="Lato" panose="020F0502020204030203" pitchFamily="34" charset="0"/>
                <a:cs typeface="Lato" panose="020F0502020204030203" pitchFamily="34" charset="0"/>
              </a:rPr>
              <a:t>Nghiên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cứu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theo</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chiều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dọc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ba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năm</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về</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tác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động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yếu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tố</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gia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đình</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lối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sống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và</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học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tập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Tạp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chí</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Nghiên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cứu</a:t>
            </a:r>
            <a:r>
              <a:rPr lang="en-US" sz="2400" dirty="0">
                <a:latin typeface="Lato" panose="020F0502020204030203" pitchFamily="34" charset="0"/>
                <a:ea typeface="Lato" panose="020F0502020204030203" pitchFamily="34" charset="0"/>
                <a:cs typeface="Lato" panose="020F0502020204030203" pitchFamily="34" charset="0"/>
              </a:rPr>
              <a:t> Y </a:t>
            </a:r>
            <a:r>
              <a:rPr lang="en-US" sz="2400" dirty="0" err="1">
                <a:latin typeface="Lato" panose="020F0502020204030203" pitchFamily="34" charset="0"/>
                <a:ea typeface="Lato" panose="020F0502020204030203" pitchFamily="34" charset="0"/>
                <a:cs typeface="Lato" panose="020F0502020204030203" pitchFamily="34" charset="0"/>
              </a:rPr>
              <a:t>học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Nông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thôn</a:t>
            </a:r>
            <a:r>
              <a:rPr lang="en-US" sz="2400" dirty="0">
                <a:latin typeface="Lato" panose="020F0502020204030203" pitchFamily="34" charset="0"/>
                <a:ea typeface="Lato" panose="020F0502020204030203" pitchFamily="34" charset="0"/>
                <a:cs typeface="Lato" panose="020F0502020204030203" pitchFamily="34" charset="0"/>
              </a:rPr>
              <a:t>, 2024</a:t>
            </a:r>
          </a:p>
          <a:p>
            <a:r>
              <a:rPr lang="en-US" sz="2400" i="1" u="sng" dirty="0">
                <a:solidFill>
                  <a:srgbClr val="000000"/>
                </a:solidFill>
                <a:latin typeface="Times New Roman" panose="02020603050405020304" pitchFamily="18" charset="0"/>
                <a:cs typeface="Times New Roman" panose="02020603050405020304" pitchFamily="18" charset="0"/>
                <a:sym typeface="Futura"/>
              </a:rPr>
              <a:t>https://pubmed.ncbi.nlm.nih.gov/39355157/</a:t>
            </a:r>
            <a:endParaRPr lang="en-US" sz="2400" dirty="0">
              <a:effectLst/>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9597361C-BCFC-6AD0-C4E2-62B59464755B}"/>
              </a:ext>
            </a:extLst>
          </p:cNvPr>
          <p:cNvSpPr txBox="1"/>
          <p:nvPr/>
        </p:nvSpPr>
        <p:spPr>
          <a:xfrm>
            <a:off x="4028768" y="5690829"/>
            <a:ext cx="10692823" cy="1477328"/>
          </a:xfrm>
          <a:prstGeom prst="rect">
            <a:avLst/>
          </a:prstGeom>
        </p:spPr>
        <p:txBody>
          <a:bodyPr wrap="square" lIns="0" tIns="0" rIns="0" bIns="0" rtlCol="0" anchor="t">
            <a:spAutoFit/>
          </a:bodyPr>
          <a:lstStyle/>
          <a:p>
            <a:r>
              <a:rPr lang="en-US" sz="2400" dirty="0" err="1">
                <a:latin typeface="Lato" panose="020F0502020204030203" pitchFamily="34" charset="0"/>
                <a:ea typeface="Lato" panose="020F0502020204030203" pitchFamily="34" charset="0"/>
                <a:cs typeface="Lato" panose="020F0502020204030203" pitchFamily="34" charset="0"/>
              </a:rPr>
              <a:t>Trần</a:t>
            </a:r>
            <a:r>
              <a:rPr lang="en-US" sz="2400" dirty="0">
                <a:latin typeface="Lato" panose="020F0502020204030203" pitchFamily="34" charset="0"/>
                <a:ea typeface="Lato" panose="020F0502020204030203" pitchFamily="34" charset="0"/>
                <a:cs typeface="Lato" panose="020F0502020204030203" pitchFamily="34" charset="0"/>
              </a:rPr>
              <a:t> Thảo Vi, </a:t>
            </a:r>
            <a:r>
              <a:rPr lang="en-US" sz="2400" dirty="0" err="1">
                <a:latin typeface="Lato" panose="020F0502020204030203" pitchFamily="34" charset="0"/>
                <a:ea typeface="Lato" panose="020F0502020204030203" pitchFamily="34" charset="0"/>
                <a:cs typeface="Lato" panose="020F0502020204030203" pitchFamily="34" charset="0"/>
              </a:rPr>
              <a:t>Căng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thẳng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học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tập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trong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sinh</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viên</a:t>
            </a:r>
            <a:r>
              <a:rPr lang="en-US" sz="2400" dirty="0">
                <a:latin typeface="Lato" panose="020F0502020204030203" pitchFamily="34" charset="0"/>
                <a:ea typeface="Lato" panose="020F0502020204030203" pitchFamily="34" charset="0"/>
                <a:cs typeface="Lato" panose="020F0502020204030203" pitchFamily="34" charset="0"/>
              </a:rPr>
              <a:t> Việt Nam: </a:t>
            </a:r>
            <a:r>
              <a:rPr lang="en-US" sz="2400" dirty="0" err="1">
                <a:latin typeface="Lato" panose="020F0502020204030203" pitchFamily="34" charset="0"/>
                <a:ea typeface="Lato" panose="020F0502020204030203" pitchFamily="34" charset="0"/>
                <a:cs typeface="Lato" panose="020F0502020204030203" pitchFamily="34" charset="0"/>
              </a:rPr>
              <a:t>Nghiên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cứu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theo</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chiều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dọc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ba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năm</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về</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tác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động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của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yếu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tố</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gia</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đình</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lối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sống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và</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học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tập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Tạp</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chí</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Nghiên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cứu</a:t>
            </a:r>
            <a:r>
              <a:rPr lang="en-US" sz="2400" dirty="0">
                <a:latin typeface="Lato" panose="020F0502020204030203" pitchFamily="34" charset="0"/>
                <a:ea typeface="Lato" panose="020F0502020204030203" pitchFamily="34" charset="0"/>
                <a:cs typeface="Lato" panose="020F0502020204030203" pitchFamily="34" charset="0"/>
              </a:rPr>
              <a:t> Y </a:t>
            </a:r>
            <a:r>
              <a:rPr lang="en-US" sz="2400" dirty="0" err="1">
                <a:latin typeface="Lato" panose="020F0502020204030203" pitchFamily="34" charset="0"/>
                <a:ea typeface="Lato" panose="020F0502020204030203" pitchFamily="34" charset="0"/>
                <a:cs typeface="Lato" panose="020F0502020204030203" pitchFamily="34" charset="0"/>
              </a:rPr>
              <a:t>học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Nông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thôn</a:t>
            </a:r>
            <a:r>
              <a:rPr lang="en-US" sz="2400" dirty="0">
                <a:latin typeface="Lato" panose="020F0502020204030203" pitchFamily="34" charset="0"/>
                <a:ea typeface="Lato" panose="020F0502020204030203" pitchFamily="34" charset="0"/>
                <a:cs typeface="Lato" panose="020F0502020204030203" pitchFamily="34" charset="0"/>
              </a:rPr>
              <a:t>, 2024</a:t>
            </a:r>
          </a:p>
          <a:p>
            <a:r>
              <a:rPr lang="en-US" sz="2400" i="1" u="sng" dirty="0">
                <a:solidFill>
                  <a:srgbClr val="000000"/>
                </a:solidFill>
                <a:latin typeface="Times New Roman" panose="02020603050405020304" pitchFamily="18" charset="0"/>
                <a:cs typeface="Times New Roman" panose="02020603050405020304" pitchFamily="18" charset="0"/>
                <a:sym typeface="Futura"/>
              </a:rPr>
              <a:t>https://pubmed.ncbi.nlm.nih.gov/39355157/</a:t>
            </a:r>
            <a:endParaRPr lang="en-US" sz="24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453075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E9981-C640-5CAC-7A40-3A33BADDCA6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A6B36F1-3603-3924-8693-4A9CC68BA922}"/>
              </a:ext>
            </a:extLst>
          </p:cNvPr>
          <p:cNvGrpSpPr/>
          <p:nvPr/>
        </p:nvGrpSpPr>
        <p:grpSpPr>
          <a:xfrm>
            <a:off x="-109025" y="-109025"/>
            <a:ext cx="2978646" cy="4134058"/>
            <a:chOff x="0" y="0"/>
            <a:chExt cx="896125" cy="1243731"/>
          </a:xfrm>
        </p:grpSpPr>
        <p:sp>
          <p:nvSpPr>
            <p:cNvPr id="3" name="Freeform 3">
              <a:extLst>
                <a:ext uri="{FF2B5EF4-FFF2-40B4-BE49-F238E27FC236}">
                  <a16:creationId xmlns:a16="http://schemas.microsoft.com/office/drawing/2014/main" id="{1F6FE5D8-A39F-A510-AD73-2089983E5A6C}"/>
                </a:ext>
              </a:extLst>
            </p:cNvPr>
            <p:cNvSpPr/>
            <p:nvPr/>
          </p:nvSpPr>
          <p:spPr>
            <a:xfrm>
              <a:off x="0" y="0"/>
              <a:ext cx="896125" cy="1243731"/>
            </a:xfrm>
            <a:custGeom>
              <a:avLst/>
              <a:gdLst/>
              <a:ahLst/>
              <a:cxnLst/>
              <a:rect l="l" t="t" r="r" b="b"/>
              <a:pathLst>
                <a:path w="896125" h="1243731">
                  <a:moveTo>
                    <a:pt x="0" y="0"/>
                  </a:moveTo>
                  <a:lnTo>
                    <a:pt x="896125" y="0"/>
                  </a:lnTo>
                  <a:lnTo>
                    <a:pt x="896125" y="1243731"/>
                  </a:lnTo>
                  <a:lnTo>
                    <a:pt x="0" y="1243731"/>
                  </a:lnTo>
                  <a:close/>
                </a:path>
              </a:pathLst>
            </a:custGeom>
            <a:solidFill>
              <a:srgbClr val="202020"/>
            </a:solidFill>
          </p:spPr>
          <p:txBody>
            <a:bodyPr/>
            <a:lstStyle/>
            <a:p>
              <a:endParaRPr lang="en-US"/>
            </a:p>
          </p:txBody>
        </p:sp>
        <p:sp>
          <p:nvSpPr>
            <p:cNvPr id="4" name="TextBox 4">
              <a:extLst>
                <a:ext uri="{FF2B5EF4-FFF2-40B4-BE49-F238E27FC236}">
                  <a16:creationId xmlns:a16="http://schemas.microsoft.com/office/drawing/2014/main" id="{464CC602-CF05-3099-0045-5DE59CA328A7}"/>
                </a:ext>
              </a:extLst>
            </p:cNvPr>
            <p:cNvSpPr txBox="1"/>
            <p:nvPr/>
          </p:nvSpPr>
          <p:spPr>
            <a:xfrm>
              <a:off x="0" y="-38100"/>
              <a:ext cx="896125" cy="128183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660EF834-448D-0F16-0030-CE9193FA7582}"/>
              </a:ext>
            </a:extLst>
          </p:cNvPr>
          <p:cNvGrpSpPr/>
          <p:nvPr/>
        </p:nvGrpSpPr>
        <p:grpSpPr>
          <a:xfrm>
            <a:off x="1028700" y="1080790"/>
            <a:ext cx="3101155" cy="4939761"/>
            <a:chOff x="0" y="0"/>
            <a:chExt cx="480450" cy="765298"/>
          </a:xfrm>
        </p:grpSpPr>
        <p:sp>
          <p:nvSpPr>
            <p:cNvPr id="6" name="Freeform 6">
              <a:extLst>
                <a:ext uri="{FF2B5EF4-FFF2-40B4-BE49-F238E27FC236}">
                  <a16:creationId xmlns:a16="http://schemas.microsoft.com/office/drawing/2014/main" id="{DC4021F1-CCFD-B5D3-27BA-56A2492DBE5F}"/>
                </a:ext>
              </a:extLst>
            </p:cNvPr>
            <p:cNvSpPr/>
            <p:nvPr/>
          </p:nvSpPr>
          <p:spPr>
            <a:xfrm>
              <a:off x="0" y="0"/>
              <a:ext cx="480450" cy="765298"/>
            </a:xfrm>
            <a:custGeom>
              <a:avLst/>
              <a:gdLst/>
              <a:ahLst/>
              <a:cxnLst/>
              <a:rect l="l" t="t" r="r" b="b"/>
              <a:pathLst>
                <a:path w="480450" h="765298">
                  <a:moveTo>
                    <a:pt x="0" y="0"/>
                  </a:moveTo>
                  <a:lnTo>
                    <a:pt x="480450" y="0"/>
                  </a:lnTo>
                  <a:lnTo>
                    <a:pt x="480450" y="765298"/>
                  </a:lnTo>
                  <a:lnTo>
                    <a:pt x="0" y="765298"/>
                  </a:lnTo>
                  <a:close/>
                </a:path>
              </a:pathLst>
            </a:custGeom>
            <a:blipFill>
              <a:blip r:embed="rId2"/>
              <a:stretch>
                <a:fillRect l="-51606" r="-87474"/>
              </a:stretch>
            </a:blipFill>
          </p:spPr>
          <p:txBody>
            <a:bodyPr/>
            <a:lstStyle/>
            <a:p>
              <a:endParaRPr lang="en-US"/>
            </a:p>
          </p:txBody>
        </p:sp>
      </p:grpSp>
      <p:grpSp>
        <p:nvGrpSpPr>
          <p:cNvPr id="7" name="Group 7">
            <a:extLst>
              <a:ext uri="{FF2B5EF4-FFF2-40B4-BE49-F238E27FC236}">
                <a16:creationId xmlns:a16="http://schemas.microsoft.com/office/drawing/2014/main" id="{B5BCBADA-EAA6-6F31-8B3E-483848C55909}"/>
              </a:ext>
            </a:extLst>
          </p:cNvPr>
          <p:cNvGrpSpPr/>
          <p:nvPr/>
        </p:nvGrpSpPr>
        <p:grpSpPr>
          <a:xfrm>
            <a:off x="1028700" y="6218060"/>
            <a:ext cx="3101155" cy="3040240"/>
            <a:chOff x="0" y="0"/>
            <a:chExt cx="480450" cy="471013"/>
          </a:xfrm>
        </p:grpSpPr>
        <p:sp>
          <p:nvSpPr>
            <p:cNvPr id="8" name="Freeform 8">
              <a:extLst>
                <a:ext uri="{FF2B5EF4-FFF2-40B4-BE49-F238E27FC236}">
                  <a16:creationId xmlns:a16="http://schemas.microsoft.com/office/drawing/2014/main" id="{7E49246D-CC5C-FBFD-C48A-DF2FE1A79978}"/>
                </a:ext>
              </a:extLst>
            </p:cNvPr>
            <p:cNvSpPr/>
            <p:nvPr/>
          </p:nvSpPr>
          <p:spPr>
            <a:xfrm>
              <a:off x="0" y="0"/>
              <a:ext cx="480450" cy="471013"/>
            </a:xfrm>
            <a:custGeom>
              <a:avLst/>
              <a:gdLst/>
              <a:ahLst/>
              <a:cxnLst/>
              <a:rect l="l" t="t" r="r" b="b"/>
              <a:pathLst>
                <a:path w="480450" h="471013">
                  <a:moveTo>
                    <a:pt x="0" y="0"/>
                  </a:moveTo>
                  <a:lnTo>
                    <a:pt x="480450" y="0"/>
                  </a:lnTo>
                  <a:lnTo>
                    <a:pt x="480450" y="471013"/>
                  </a:lnTo>
                  <a:lnTo>
                    <a:pt x="0" y="471013"/>
                  </a:lnTo>
                  <a:close/>
                </a:path>
              </a:pathLst>
            </a:custGeom>
            <a:blipFill>
              <a:blip r:embed="rId3"/>
              <a:stretch>
                <a:fillRect l="-23572" r="-23572"/>
              </a:stretch>
            </a:blipFill>
          </p:spPr>
          <p:txBody>
            <a:bodyPr/>
            <a:lstStyle/>
            <a:p>
              <a:endParaRPr lang="en-US"/>
            </a:p>
          </p:txBody>
        </p:sp>
      </p:grpSp>
      <p:grpSp>
        <p:nvGrpSpPr>
          <p:cNvPr id="9" name="Group 9">
            <a:extLst>
              <a:ext uri="{FF2B5EF4-FFF2-40B4-BE49-F238E27FC236}">
                <a16:creationId xmlns:a16="http://schemas.microsoft.com/office/drawing/2014/main" id="{ECAE1D3D-B1DC-D038-004B-886D6A560B40}"/>
              </a:ext>
            </a:extLst>
          </p:cNvPr>
          <p:cNvGrpSpPr/>
          <p:nvPr/>
        </p:nvGrpSpPr>
        <p:grpSpPr>
          <a:xfrm>
            <a:off x="4545422" y="5731379"/>
            <a:ext cx="3101155" cy="3526921"/>
            <a:chOff x="0" y="0"/>
            <a:chExt cx="480450" cy="546412"/>
          </a:xfrm>
        </p:grpSpPr>
        <p:sp>
          <p:nvSpPr>
            <p:cNvPr id="10" name="Freeform 10">
              <a:extLst>
                <a:ext uri="{FF2B5EF4-FFF2-40B4-BE49-F238E27FC236}">
                  <a16:creationId xmlns:a16="http://schemas.microsoft.com/office/drawing/2014/main" id="{8A7F7BBF-9B80-237C-CB32-32A4B70257DD}"/>
                </a:ext>
              </a:extLst>
            </p:cNvPr>
            <p:cNvSpPr/>
            <p:nvPr/>
          </p:nvSpPr>
          <p:spPr>
            <a:xfrm>
              <a:off x="0" y="0"/>
              <a:ext cx="480450" cy="546412"/>
            </a:xfrm>
            <a:custGeom>
              <a:avLst/>
              <a:gdLst/>
              <a:ahLst/>
              <a:cxnLst/>
              <a:rect l="l" t="t" r="r" b="b"/>
              <a:pathLst>
                <a:path w="480450" h="546412">
                  <a:moveTo>
                    <a:pt x="0" y="0"/>
                  </a:moveTo>
                  <a:lnTo>
                    <a:pt x="480450" y="0"/>
                  </a:lnTo>
                  <a:lnTo>
                    <a:pt x="480450" y="546412"/>
                  </a:lnTo>
                  <a:lnTo>
                    <a:pt x="0" y="546412"/>
                  </a:lnTo>
                  <a:close/>
                </a:path>
              </a:pathLst>
            </a:custGeom>
            <a:blipFill>
              <a:blip r:embed="rId4"/>
              <a:stretch>
                <a:fillRect l="-35190" r="-35190"/>
              </a:stretch>
            </a:blipFill>
          </p:spPr>
          <p:txBody>
            <a:bodyPr/>
            <a:lstStyle/>
            <a:p>
              <a:endParaRPr lang="en-US"/>
            </a:p>
          </p:txBody>
        </p:sp>
      </p:grpSp>
      <p:grpSp>
        <p:nvGrpSpPr>
          <p:cNvPr id="11" name="Group 11">
            <a:extLst>
              <a:ext uri="{FF2B5EF4-FFF2-40B4-BE49-F238E27FC236}">
                <a16:creationId xmlns:a16="http://schemas.microsoft.com/office/drawing/2014/main" id="{AEB3905A-39C1-E8E0-20E3-8CC1DE6EB912}"/>
              </a:ext>
            </a:extLst>
          </p:cNvPr>
          <p:cNvGrpSpPr/>
          <p:nvPr/>
        </p:nvGrpSpPr>
        <p:grpSpPr>
          <a:xfrm>
            <a:off x="4545422" y="1974416"/>
            <a:ext cx="3101155" cy="3526921"/>
            <a:chOff x="0" y="0"/>
            <a:chExt cx="480450" cy="546412"/>
          </a:xfrm>
        </p:grpSpPr>
        <p:sp>
          <p:nvSpPr>
            <p:cNvPr id="12" name="Freeform 12">
              <a:extLst>
                <a:ext uri="{FF2B5EF4-FFF2-40B4-BE49-F238E27FC236}">
                  <a16:creationId xmlns:a16="http://schemas.microsoft.com/office/drawing/2014/main" id="{66E79D36-A4F8-5BB8-8BDD-E67AE2C58C8A}"/>
                </a:ext>
              </a:extLst>
            </p:cNvPr>
            <p:cNvSpPr/>
            <p:nvPr/>
          </p:nvSpPr>
          <p:spPr>
            <a:xfrm>
              <a:off x="0" y="0"/>
              <a:ext cx="480450" cy="546412"/>
            </a:xfrm>
            <a:custGeom>
              <a:avLst/>
              <a:gdLst/>
              <a:ahLst/>
              <a:cxnLst/>
              <a:rect l="l" t="t" r="r" b="b"/>
              <a:pathLst>
                <a:path w="480450" h="546412">
                  <a:moveTo>
                    <a:pt x="0" y="0"/>
                  </a:moveTo>
                  <a:lnTo>
                    <a:pt x="480450" y="0"/>
                  </a:lnTo>
                  <a:lnTo>
                    <a:pt x="480450" y="546412"/>
                  </a:lnTo>
                  <a:lnTo>
                    <a:pt x="0" y="546412"/>
                  </a:lnTo>
                  <a:close/>
                </a:path>
              </a:pathLst>
            </a:custGeom>
            <a:blipFill>
              <a:blip r:embed="rId5"/>
              <a:stretch>
                <a:fillRect l="-7963" r="-62417"/>
              </a:stretch>
            </a:blipFill>
          </p:spPr>
          <p:txBody>
            <a:bodyPr/>
            <a:lstStyle/>
            <a:p>
              <a:endParaRPr lang="en-US"/>
            </a:p>
          </p:txBody>
        </p:sp>
      </p:grpSp>
      <p:grpSp>
        <p:nvGrpSpPr>
          <p:cNvPr id="13" name="Group 13">
            <a:extLst>
              <a:ext uri="{FF2B5EF4-FFF2-40B4-BE49-F238E27FC236}">
                <a16:creationId xmlns:a16="http://schemas.microsoft.com/office/drawing/2014/main" id="{9E2064ED-3B5D-0F9D-6577-CC35F583A3E0}"/>
              </a:ext>
            </a:extLst>
          </p:cNvPr>
          <p:cNvGrpSpPr/>
          <p:nvPr/>
        </p:nvGrpSpPr>
        <p:grpSpPr>
          <a:xfrm>
            <a:off x="17349683" y="9345065"/>
            <a:ext cx="423967" cy="427585"/>
            <a:chOff x="0" y="0"/>
            <a:chExt cx="205716" cy="207472"/>
          </a:xfrm>
        </p:grpSpPr>
        <p:sp>
          <p:nvSpPr>
            <p:cNvPr id="14" name="Freeform 14">
              <a:extLst>
                <a:ext uri="{FF2B5EF4-FFF2-40B4-BE49-F238E27FC236}">
                  <a16:creationId xmlns:a16="http://schemas.microsoft.com/office/drawing/2014/main" id="{9C649274-85CD-C594-BFE4-A870833BB9CB}"/>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b="1"/>
            </a:p>
          </p:txBody>
        </p:sp>
        <p:sp>
          <p:nvSpPr>
            <p:cNvPr id="15" name="TextBox 15">
              <a:extLst>
                <a:ext uri="{FF2B5EF4-FFF2-40B4-BE49-F238E27FC236}">
                  <a16:creationId xmlns:a16="http://schemas.microsoft.com/office/drawing/2014/main" id="{1F9DBFC7-AB82-E448-9BFD-AF1DF0F2BAFB}"/>
                </a:ext>
              </a:extLst>
            </p:cNvPr>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b="1">
                  <a:solidFill>
                    <a:srgbClr val="000000"/>
                  </a:solidFill>
                  <a:latin typeface="Lato"/>
                  <a:ea typeface="Lato"/>
                  <a:cs typeface="Lato"/>
                  <a:sym typeface="Lato"/>
                </a:rPr>
                <a:t>15</a:t>
              </a:r>
            </a:p>
          </p:txBody>
        </p:sp>
      </p:grpSp>
      <p:grpSp>
        <p:nvGrpSpPr>
          <p:cNvPr id="16" name="Group 16">
            <a:extLst>
              <a:ext uri="{FF2B5EF4-FFF2-40B4-BE49-F238E27FC236}">
                <a16:creationId xmlns:a16="http://schemas.microsoft.com/office/drawing/2014/main" id="{E9BDA217-704C-08B2-9290-763C744B3466}"/>
              </a:ext>
            </a:extLst>
          </p:cNvPr>
          <p:cNvGrpSpPr/>
          <p:nvPr/>
        </p:nvGrpSpPr>
        <p:grpSpPr>
          <a:xfrm>
            <a:off x="8569896" y="5279489"/>
            <a:ext cx="257348" cy="257348"/>
            <a:chOff x="0" y="0"/>
            <a:chExt cx="812800" cy="812800"/>
          </a:xfrm>
        </p:grpSpPr>
        <p:sp>
          <p:nvSpPr>
            <p:cNvPr id="17" name="Freeform 17">
              <a:extLst>
                <a:ext uri="{FF2B5EF4-FFF2-40B4-BE49-F238E27FC236}">
                  <a16:creationId xmlns:a16="http://schemas.microsoft.com/office/drawing/2014/main" id="{10B888C3-2B32-A4D9-8A11-4072A49F273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sz="2500" b="1"/>
            </a:p>
          </p:txBody>
        </p:sp>
        <p:sp>
          <p:nvSpPr>
            <p:cNvPr id="18" name="TextBox 18">
              <a:extLst>
                <a:ext uri="{FF2B5EF4-FFF2-40B4-BE49-F238E27FC236}">
                  <a16:creationId xmlns:a16="http://schemas.microsoft.com/office/drawing/2014/main" id="{A94C0696-9111-C29C-90DA-699A66C5B15F}"/>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sz="2500" b="1"/>
            </a:p>
          </p:txBody>
        </p:sp>
      </p:grpSp>
      <p:sp>
        <p:nvSpPr>
          <p:cNvPr id="19" name="TextBox 19">
            <a:extLst>
              <a:ext uri="{FF2B5EF4-FFF2-40B4-BE49-F238E27FC236}">
                <a16:creationId xmlns:a16="http://schemas.microsoft.com/office/drawing/2014/main" id="{2C99C0FD-7617-325D-5B44-520CD2859237}"/>
              </a:ext>
            </a:extLst>
          </p:cNvPr>
          <p:cNvSpPr txBox="1"/>
          <p:nvPr/>
        </p:nvSpPr>
        <p:spPr>
          <a:xfrm>
            <a:off x="8991600" y="5164394"/>
            <a:ext cx="6121759" cy="718145"/>
          </a:xfrm>
          <a:prstGeom prst="rect">
            <a:avLst/>
          </a:prstGeom>
        </p:spPr>
        <p:txBody>
          <a:bodyPr wrap="square" lIns="0" tIns="0" rIns="0" bIns="0" rtlCol="0" anchor="t">
            <a:spAutoFit/>
          </a:bodyPr>
          <a:lstStyle/>
          <a:p>
            <a:pPr algn="l">
              <a:lnSpc>
                <a:spcPts val="2800"/>
              </a:lnSpc>
            </a:pP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Đối</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tượng</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Ảnh</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hưởng</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thói</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quen</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sinh</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hoạt</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không</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điều</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độ</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đến</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kết</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quả</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học</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tập</a:t>
            </a:r>
            <a:endPar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grpSp>
        <p:nvGrpSpPr>
          <p:cNvPr id="20" name="Group 20">
            <a:extLst>
              <a:ext uri="{FF2B5EF4-FFF2-40B4-BE49-F238E27FC236}">
                <a16:creationId xmlns:a16="http://schemas.microsoft.com/office/drawing/2014/main" id="{3B0477C6-02C7-9FFA-6054-A8EB0F9C7569}"/>
              </a:ext>
            </a:extLst>
          </p:cNvPr>
          <p:cNvGrpSpPr/>
          <p:nvPr/>
        </p:nvGrpSpPr>
        <p:grpSpPr>
          <a:xfrm>
            <a:off x="8569896" y="6724216"/>
            <a:ext cx="6543463" cy="360535"/>
            <a:chOff x="0" y="-47625"/>
            <a:chExt cx="8724618" cy="480714"/>
          </a:xfrm>
        </p:grpSpPr>
        <p:grpSp>
          <p:nvGrpSpPr>
            <p:cNvPr id="21" name="Group 21">
              <a:extLst>
                <a:ext uri="{FF2B5EF4-FFF2-40B4-BE49-F238E27FC236}">
                  <a16:creationId xmlns:a16="http://schemas.microsoft.com/office/drawing/2014/main" id="{5069B167-67D1-FD98-A4EA-D40139AE89BC}"/>
                </a:ext>
              </a:extLst>
            </p:cNvPr>
            <p:cNvGrpSpPr/>
            <p:nvPr/>
          </p:nvGrpSpPr>
          <p:grpSpPr>
            <a:xfrm>
              <a:off x="0" y="69854"/>
              <a:ext cx="384091" cy="363235"/>
              <a:chOff x="0" y="-47625"/>
              <a:chExt cx="909826" cy="860425"/>
            </a:xfrm>
          </p:grpSpPr>
          <p:sp>
            <p:nvSpPr>
              <p:cNvPr id="22" name="Freeform 22">
                <a:extLst>
                  <a:ext uri="{FF2B5EF4-FFF2-40B4-BE49-F238E27FC236}">
                    <a16:creationId xmlns:a16="http://schemas.microsoft.com/office/drawing/2014/main" id="{2464DD45-E368-6921-A16A-226194829A70}"/>
                  </a:ext>
                </a:extLst>
              </p:cNvPr>
              <p:cNvSpPr/>
              <p:nvPr/>
            </p:nvSpPr>
            <p:spPr>
              <a:xfrm>
                <a:off x="0" y="0"/>
                <a:ext cx="812801" cy="808182"/>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sz="2500" b="1"/>
              </a:p>
            </p:txBody>
          </p:sp>
          <p:sp>
            <p:nvSpPr>
              <p:cNvPr id="23" name="TextBox 23">
                <a:extLst>
                  <a:ext uri="{FF2B5EF4-FFF2-40B4-BE49-F238E27FC236}">
                    <a16:creationId xmlns:a16="http://schemas.microsoft.com/office/drawing/2014/main" id="{E9ED5BD5-19C7-C68A-B6C4-0CD3C686675A}"/>
                  </a:ext>
                </a:extLst>
              </p:cNvPr>
              <p:cNvSpPr txBox="1"/>
              <p:nvPr/>
            </p:nvSpPr>
            <p:spPr>
              <a:xfrm>
                <a:off x="0" y="-47625"/>
                <a:ext cx="909826" cy="860425"/>
              </a:xfrm>
              <a:prstGeom prst="rect">
                <a:avLst/>
              </a:prstGeom>
            </p:spPr>
            <p:txBody>
              <a:bodyPr lIns="50800" tIns="50800" rIns="50800" bIns="50800" rtlCol="0" anchor="ctr"/>
              <a:lstStyle/>
              <a:p>
                <a:pPr algn="ctr">
                  <a:lnSpc>
                    <a:spcPts val="3360"/>
                  </a:lnSpc>
                </a:pPr>
                <a:endParaRPr sz="2500" b="1"/>
              </a:p>
            </p:txBody>
          </p:sp>
        </p:grpSp>
        <p:sp>
          <p:nvSpPr>
            <p:cNvPr id="24" name="TextBox 24">
              <a:extLst>
                <a:ext uri="{FF2B5EF4-FFF2-40B4-BE49-F238E27FC236}">
                  <a16:creationId xmlns:a16="http://schemas.microsoft.com/office/drawing/2014/main" id="{97638D46-F4AC-57C4-8D59-D75D7E4591D9}"/>
                </a:ext>
              </a:extLst>
            </p:cNvPr>
            <p:cNvSpPr txBox="1"/>
            <p:nvPr/>
          </p:nvSpPr>
          <p:spPr>
            <a:xfrm>
              <a:off x="629392" y="-47625"/>
              <a:ext cx="8095226" cy="478765"/>
            </a:xfrm>
            <a:prstGeom prst="rect">
              <a:avLst/>
            </a:prstGeom>
          </p:spPr>
          <p:txBody>
            <a:bodyPr lIns="0" tIns="0" rIns="0" bIns="0" rtlCol="0" anchor="t">
              <a:spAutoFit/>
            </a:bodyPr>
            <a:lstStyle/>
            <a:p>
              <a:pPr algn="l">
                <a:lnSpc>
                  <a:spcPts val="2800"/>
                </a:lnSpc>
              </a:pP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Khách</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thể</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Kết</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quả</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học</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tập</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của</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sinh</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viên</a:t>
              </a:r>
              <a:endPar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grpSp>
      <p:grpSp>
        <p:nvGrpSpPr>
          <p:cNvPr id="25" name="Group 25">
            <a:extLst>
              <a:ext uri="{FF2B5EF4-FFF2-40B4-BE49-F238E27FC236}">
                <a16:creationId xmlns:a16="http://schemas.microsoft.com/office/drawing/2014/main" id="{6CDCD95E-CD28-C68C-B037-EC7209A4C703}"/>
              </a:ext>
            </a:extLst>
          </p:cNvPr>
          <p:cNvGrpSpPr/>
          <p:nvPr/>
        </p:nvGrpSpPr>
        <p:grpSpPr>
          <a:xfrm>
            <a:off x="8569896" y="8068157"/>
            <a:ext cx="7600903" cy="360535"/>
            <a:chOff x="0" y="-47625"/>
            <a:chExt cx="10134538" cy="480714"/>
          </a:xfrm>
        </p:grpSpPr>
        <p:grpSp>
          <p:nvGrpSpPr>
            <p:cNvPr id="26" name="Group 26">
              <a:extLst>
                <a:ext uri="{FF2B5EF4-FFF2-40B4-BE49-F238E27FC236}">
                  <a16:creationId xmlns:a16="http://schemas.microsoft.com/office/drawing/2014/main" id="{B34E8C20-0334-A691-E669-FCE9123E7EEB}"/>
                </a:ext>
              </a:extLst>
            </p:cNvPr>
            <p:cNvGrpSpPr/>
            <p:nvPr/>
          </p:nvGrpSpPr>
          <p:grpSpPr>
            <a:xfrm>
              <a:off x="0" y="69854"/>
              <a:ext cx="384091" cy="363235"/>
              <a:chOff x="0" y="-47625"/>
              <a:chExt cx="909826" cy="860425"/>
            </a:xfrm>
          </p:grpSpPr>
          <p:sp>
            <p:nvSpPr>
              <p:cNvPr id="27" name="Freeform 27">
                <a:extLst>
                  <a:ext uri="{FF2B5EF4-FFF2-40B4-BE49-F238E27FC236}">
                    <a16:creationId xmlns:a16="http://schemas.microsoft.com/office/drawing/2014/main" id="{A2900A25-E4E3-CABF-9345-9C3B8188687C}"/>
                  </a:ext>
                </a:extLst>
              </p:cNvPr>
              <p:cNvSpPr/>
              <p:nvPr/>
            </p:nvSpPr>
            <p:spPr>
              <a:xfrm>
                <a:off x="0" y="0"/>
                <a:ext cx="812801" cy="808182"/>
              </a:xfrm>
              <a:custGeom>
                <a:avLst/>
                <a:gdLst/>
                <a:ahLst/>
                <a:cxnLst/>
                <a:rect l="l" t="t" r="r" b="b"/>
                <a:pathLst>
                  <a:path w="909826" h="812800">
                    <a:moveTo>
                      <a:pt x="0" y="0"/>
                    </a:moveTo>
                    <a:lnTo>
                      <a:pt x="909826" y="0"/>
                    </a:lnTo>
                    <a:lnTo>
                      <a:pt x="909826" y="812800"/>
                    </a:lnTo>
                    <a:lnTo>
                      <a:pt x="0" y="812800"/>
                    </a:lnTo>
                    <a:close/>
                  </a:path>
                </a:pathLst>
              </a:custGeom>
              <a:solidFill>
                <a:srgbClr val="000000"/>
              </a:solidFill>
            </p:spPr>
            <p:txBody>
              <a:bodyPr/>
              <a:lstStyle/>
              <a:p>
                <a:endParaRPr lang="en-US" sz="2500" b="1"/>
              </a:p>
            </p:txBody>
          </p:sp>
          <p:sp>
            <p:nvSpPr>
              <p:cNvPr id="28" name="TextBox 28">
                <a:extLst>
                  <a:ext uri="{FF2B5EF4-FFF2-40B4-BE49-F238E27FC236}">
                    <a16:creationId xmlns:a16="http://schemas.microsoft.com/office/drawing/2014/main" id="{8970F18B-E619-3BF1-AAD7-57379C53AB08}"/>
                  </a:ext>
                </a:extLst>
              </p:cNvPr>
              <p:cNvSpPr txBox="1"/>
              <p:nvPr/>
            </p:nvSpPr>
            <p:spPr>
              <a:xfrm>
                <a:off x="0" y="-47625"/>
                <a:ext cx="909826" cy="860425"/>
              </a:xfrm>
              <a:prstGeom prst="rect">
                <a:avLst/>
              </a:prstGeom>
            </p:spPr>
            <p:txBody>
              <a:bodyPr lIns="50800" tIns="50800" rIns="50800" bIns="50800" rtlCol="0" anchor="ctr"/>
              <a:lstStyle/>
              <a:p>
                <a:pPr algn="ctr">
                  <a:lnSpc>
                    <a:spcPts val="3360"/>
                  </a:lnSpc>
                </a:pPr>
                <a:endParaRPr sz="2500" b="1"/>
              </a:p>
            </p:txBody>
          </p:sp>
        </p:grpSp>
        <p:sp>
          <p:nvSpPr>
            <p:cNvPr id="29" name="TextBox 29">
              <a:extLst>
                <a:ext uri="{FF2B5EF4-FFF2-40B4-BE49-F238E27FC236}">
                  <a16:creationId xmlns:a16="http://schemas.microsoft.com/office/drawing/2014/main" id="{84B9E478-9E42-3017-B460-75FC708FB7DF}"/>
                </a:ext>
              </a:extLst>
            </p:cNvPr>
            <p:cNvSpPr txBox="1"/>
            <p:nvPr/>
          </p:nvSpPr>
          <p:spPr>
            <a:xfrm>
              <a:off x="629392" y="-47625"/>
              <a:ext cx="9505146" cy="478765"/>
            </a:xfrm>
            <a:prstGeom prst="rect">
              <a:avLst/>
            </a:prstGeom>
          </p:spPr>
          <p:txBody>
            <a:bodyPr wrap="square" lIns="0" tIns="0" rIns="0" bIns="0" rtlCol="0" anchor="t">
              <a:spAutoFit/>
            </a:bodyPr>
            <a:lstStyle/>
            <a:p>
              <a:pPr algn="l">
                <a:lnSpc>
                  <a:spcPts val="2800"/>
                </a:lnSpc>
              </a:pP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Phạm vi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nghiên</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cứu</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Sinh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viên</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Tp. </a:t>
              </a:r>
              <a:r>
                <a:rPr lang="en-US" sz="25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Hồ</a:t>
              </a:r>
              <a:r>
                <a:rPr lang="en-US" sz="25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Chí Minh</a:t>
              </a:r>
            </a:p>
          </p:txBody>
        </p:sp>
      </p:grpSp>
      <p:sp>
        <p:nvSpPr>
          <p:cNvPr id="31" name="TextBox 31">
            <a:extLst>
              <a:ext uri="{FF2B5EF4-FFF2-40B4-BE49-F238E27FC236}">
                <a16:creationId xmlns:a16="http://schemas.microsoft.com/office/drawing/2014/main" id="{8A82D3F0-A7B4-BBC7-8C67-B12C395CFE5B}"/>
              </a:ext>
            </a:extLst>
          </p:cNvPr>
          <p:cNvSpPr txBox="1"/>
          <p:nvPr/>
        </p:nvSpPr>
        <p:spPr>
          <a:xfrm>
            <a:off x="8477297" y="1067045"/>
            <a:ext cx="9048703" cy="3077766"/>
          </a:xfrm>
          <a:prstGeom prst="rect">
            <a:avLst/>
          </a:prstGeom>
        </p:spPr>
        <p:txBody>
          <a:bodyPr wrap="square" lIns="0" tIns="0" rIns="0" bIns="0" rtlCol="0" anchor="t">
            <a:spAutoFit/>
          </a:bodyPr>
          <a:lstStyle/>
          <a:p>
            <a:pPr algn="l"/>
            <a:r>
              <a:rPr lang="en-US" sz="5000" b="1" dirty="0" err="1">
                <a:solidFill>
                  <a:srgbClr val="000000"/>
                </a:solidFill>
                <a:latin typeface="Roboto Bold"/>
                <a:ea typeface="Roboto Bold"/>
                <a:cs typeface="Roboto Bold"/>
                <a:sym typeface="Roboto Bold"/>
              </a:rPr>
              <a:t>Phân</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tích</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ảnh</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hưởng</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thói</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quen</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sinh</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hoạt</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không</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điều</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độ</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đến</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kết</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quả</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học</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tập</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sinh</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viên</a:t>
            </a:r>
            <a:r>
              <a:rPr lang="en-US" sz="5000" b="1" dirty="0">
                <a:solidFill>
                  <a:srgbClr val="000000"/>
                </a:solidFill>
                <a:latin typeface="Roboto Bold"/>
                <a:ea typeface="Roboto Bold"/>
                <a:cs typeface="Roboto Bold"/>
                <a:sym typeface="Roboto Bold"/>
              </a:rPr>
              <a:t> Thành </a:t>
            </a:r>
            <a:r>
              <a:rPr lang="en-US" sz="5000" b="1" dirty="0" err="1">
                <a:solidFill>
                  <a:srgbClr val="000000"/>
                </a:solidFill>
                <a:latin typeface="Roboto Bold"/>
                <a:ea typeface="Roboto Bold"/>
                <a:cs typeface="Roboto Bold"/>
                <a:sym typeface="Roboto Bold"/>
              </a:rPr>
              <a:t>phố</a:t>
            </a:r>
            <a:r>
              <a:rPr lang="en-US" sz="5000" b="1" dirty="0">
                <a:solidFill>
                  <a:srgbClr val="000000"/>
                </a:solidFill>
                <a:latin typeface="Roboto Bold"/>
                <a:ea typeface="Roboto Bold"/>
                <a:cs typeface="Roboto Bold"/>
                <a:sym typeface="Roboto Bold"/>
              </a:rPr>
              <a:t> </a:t>
            </a:r>
            <a:r>
              <a:rPr lang="en-US" sz="5000" b="1" dirty="0" err="1">
                <a:solidFill>
                  <a:srgbClr val="000000"/>
                </a:solidFill>
                <a:latin typeface="Roboto Bold"/>
                <a:ea typeface="Roboto Bold"/>
                <a:cs typeface="Roboto Bold"/>
                <a:sym typeface="Roboto Bold"/>
              </a:rPr>
              <a:t>Hồ</a:t>
            </a:r>
            <a:r>
              <a:rPr lang="en-US" sz="5000" b="1" dirty="0">
                <a:solidFill>
                  <a:srgbClr val="000000"/>
                </a:solidFill>
                <a:latin typeface="Roboto Bold"/>
                <a:ea typeface="Roboto Bold"/>
                <a:cs typeface="Roboto Bold"/>
                <a:sym typeface="Roboto Bold"/>
              </a:rPr>
              <a:t> Chí Minh</a:t>
            </a:r>
          </a:p>
        </p:txBody>
      </p:sp>
    </p:spTree>
    <p:extLst>
      <p:ext uri="{BB962C8B-B14F-4D97-AF65-F5344CB8AC3E}">
        <p14:creationId xmlns:p14="http://schemas.microsoft.com/office/powerpoint/2010/main" val="936647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4F47A-C50E-CEE7-935E-0EA4000BD06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2210027-87A2-A92F-1CCB-915C6864B22D}"/>
              </a:ext>
            </a:extLst>
          </p:cNvPr>
          <p:cNvGrpSpPr/>
          <p:nvPr/>
        </p:nvGrpSpPr>
        <p:grpSpPr>
          <a:xfrm>
            <a:off x="-132455" y="-170300"/>
            <a:ext cx="18571833" cy="4599247"/>
            <a:chOff x="0" y="0"/>
            <a:chExt cx="5587333" cy="1383683"/>
          </a:xfrm>
        </p:grpSpPr>
        <p:sp>
          <p:nvSpPr>
            <p:cNvPr id="3" name="Freeform 3">
              <a:extLst>
                <a:ext uri="{FF2B5EF4-FFF2-40B4-BE49-F238E27FC236}">
                  <a16:creationId xmlns:a16="http://schemas.microsoft.com/office/drawing/2014/main" id="{1BFC4F74-5BEC-FE7C-CCAD-DD2D03018E7F}"/>
                </a:ext>
              </a:extLst>
            </p:cNvPr>
            <p:cNvSpPr/>
            <p:nvPr/>
          </p:nvSpPr>
          <p:spPr>
            <a:xfrm>
              <a:off x="0" y="0"/>
              <a:ext cx="5587333" cy="1383683"/>
            </a:xfrm>
            <a:custGeom>
              <a:avLst/>
              <a:gdLst/>
              <a:ahLst/>
              <a:cxnLst/>
              <a:rect l="l" t="t" r="r" b="b"/>
              <a:pathLst>
                <a:path w="5587333" h="1383683">
                  <a:moveTo>
                    <a:pt x="0" y="0"/>
                  </a:moveTo>
                  <a:lnTo>
                    <a:pt x="5587333" y="0"/>
                  </a:lnTo>
                  <a:lnTo>
                    <a:pt x="5587333" y="1383683"/>
                  </a:lnTo>
                  <a:lnTo>
                    <a:pt x="0" y="1383683"/>
                  </a:lnTo>
                  <a:close/>
                </a:path>
              </a:pathLst>
            </a:custGeom>
            <a:solidFill>
              <a:srgbClr val="EBE2D6"/>
            </a:solidFill>
          </p:spPr>
          <p:txBody>
            <a:bodyPr/>
            <a:lstStyle/>
            <a:p>
              <a:endParaRPr lang="en-US"/>
            </a:p>
          </p:txBody>
        </p:sp>
        <p:sp>
          <p:nvSpPr>
            <p:cNvPr id="4" name="TextBox 4">
              <a:extLst>
                <a:ext uri="{FF2B5EF4-FFF2-40B4-BE49-F238E27FC236}">
                  <a16:creationId xmlns:a16="http://schemas.microsoft.com/office/drawing/2014/main" id="{A0BB35E1-8A1C-4B0B-D063-982F824D1033}"/>
                </a:ext>
              </a:extLst>
            </p:cNvPr>
            <p:cNvSpPr txBox="1"/>
            <p:nvPr/>
          </p:nvSpPr>
          <p:spPr>
            <a:xfrm>
              <a:off x="0" y="-38100"/>
              <a:ext cx="5587333" cy="142178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BD3C944B-6C68-BAAC-2A51-A8369A32B845}"/>
              </a:ext>
            </a:extLst>
          </p:cNvPr>
          <p:cNvGrpSpPr/>
          <p:nvPr/>
        </p:nvGrpSpPr>
        <p:grpSpPr>
          <a:xfrm>
            <a:off x="1028700" y="3429001"/>
            <a:ext cx="670144" cy="3771900"/>
            <a:chOff x="0" y="0"/>
            <a:chExt cx="201656" cy="1261869"/>
          </a:xfrm>
        </p:grpSpPr>
        <p:sp>
          <p:nvSpPr>
            <p:cNvPr id="6" name="Freeform 6">
              <a:extLst>
                <a:ext uri="{FF2B5EF4-FFF2-40B4-BE49-F238E27FC236}">
                  <a16:creationId xmlns:a16="http://schemas.microsoft.com/office/drawing/2014/main" id="{D28DD502-3D3C-6F19-5519-12988E89C791}"/>
                </a:ext>
              </a:extLst>
            </p:cNvPr>
            <p:cNvSpPr/>
            <p:nvPr/>
          </p:nvSpPr>
          <p:spPr>
            <a:xfrm>
              <a:off x="0" y="0"/>
              <a:ext cx="201656" cy="1261869"/>
            </a:xfrm>
            <a:custGeom>
              <a:avLst/>
              <a:gdLst/>
              <a:ahLst/>
              <a:cxnLst/>
              <a:rect l="l" t="t" r="r" b="b"/>
              <a:pathLst>
                <a:path w="201656" h="1261869">
                  <a:moveTo>
                    <a:pt x="0" y="0"/>
                  </a:moveTo>
                  <a:lnTo>
                    <a:pt x="201656" y="0"/>
                  </a:lnTo>
                  <a:lnTo>
                    <a:pt x="201656" y="1261869"/>
                  </a:lnTo>
                  <a:lnTo>
                    <a:pt x="0" y="1261869"/>
                  </a:lnTo>
                  <a:close/>
                </a:path>
              </a:pathLst>
            </a:custGeom>
            <a:solidFill>
              <a:srgbClr val="202020"/>
            </a:solidFill>
          </p:spPr>
          <p:txBody>
            <a:bodyPr/>
            <a:lstStyle/>
            <a:p>
              <a:endParaRPr lang="en-US"/>
            </a:p>
          </p:txBody>
        </p:sp>
        <p:sp>
          <p:nvSpPr>
            <p:cNvPr id="7" name="TextBox 7">
              <a:extLst>
                <a:ext uri="{FF2B5EF4-FFF2-40B4-BE49-F238E27FC236}">
                  <a16:creationId xmlns:a16="http://schemas.microsoft.com/office/drawing/2014/main" id="{716FB11D-38F7-BA53-58EF-D35BE1D6038C}"/>
                </a:ext>
              </a:extLst>
            </p:cNvPr>
            <p:cNvSpPr txBox="1"/>
            <p:nvPr/>
          </p:nvSpPr>
          <p:spPr>
            <a:xfrm>
              <a:off x="0" y="-47625"/>
              <a:ext cx="201656" cy="1309494"/>
            </a:xfrm>
            <a:prstGeom prst="rect">
              <a:avLst/>
            </a:prstGeom>
          </p:spPr>
          <p:txBody>
            <a:bodyPr lIns="50800" tIns="50800" rIns="50800" bIns="50800" rtlCol="0" anchor="ctr"/>
            <a:lstStyle/>
            <a:p>
              <a:pPr algn="ctr">
                <a:lnSpc>
                  <a:spcPts val="2240"/>
                </a:lnSpc>
              </a:pPr>
              <a:endParaRPr/>
            </a:p>
          </p:txBody>
        </p:sp>
      </p:grpSp>
      <p:grpSp>
        <p:nvGrpSpPr>
          <p:cNvPr id="10" name="Group 10">
            <a:extLst>
              <a:ext uri="{FF2B5EF4-FFF2-40B4-BE49-F238E27FC236}">
                <a16:creationId xmlns:a16="http://schemas.microsoft.com/office/drawing/2014/main" id="{FA944915-323A-06C9-B020-A083DA8FF5DB}"/>
              </a:ext>
            </a:extLst>
          </p:cNvPr>
          <p:cNvGrpSpPr/>
          <p:nvPr/>
        </p:nvGrpSpPr>
        <p:grpSpPr>
          <a:xfrm>
            <a:off x="13111339" y="3429001"/>
            <a:ext cx="670144" cy="3771900"/>
            <a:chOff x="0" y="0"/>
            <a:chExt cx="201656" cy="1261869"/>
          </a:xfrm>
        </p:grpSpPr>
        <p:sp>
          <p:nvSpPr>
            <p:cNvPr id="11" name="Freeform 11">
              <a:extLst>
                <a:ext uri="{FF2B5EF4-FFF2-40B4-BE49-F238E27FC236}">
                  <a16:creationId xmlns:a16="http://schemas.microsoft.com/office/drawing/2014/main" id="{C76BFF0B-37D5-7EC3-9787-34E203D73691}"/>
                </a:ext>
              </a:extLst>
            </p:cNvPr>
            <p:cNvSpPr/>
            <p:nvPr/>
          </p:nvSpPr>
          <p:spPr>
            <a:xfrm>
              <a:off x="0" y="0"/>
              <a:ext cx="201656" cy="1261869"/>
            </a:xfrm>
            <a:custGeom>
              <a:avLst/>
              <a:gdLst/>
              <a:ahLst/>
              <a:cxnLst/>
              <a:rect l="l" t="t" r="r" b="b"/>
              <a:pathLst>
                <a:path w="201656" h="1261869">
                  <a:moveTo>
                    <a:pt x="0" y="0"/>
                  </a:moveTo>
                  <a:lnTo>
                    <a:pt x="201656" y="0"/>
                  </a:lnTo>
                  <a:lnTo>
                    <a:pt x="201656" y="1261869"/>
                  </a:lnTo>
                  <a:lnTo>
                    <a:pt x="0" y="1261869"/>
                  </a:lnTo>
                  <a:close/>
                </a:path>
              </a:pathLst>
            </a:custGeom>
            <a:solidFill>
              <a:srgbClr val="202020"/>
            </a:solidFill>
          </p:spPr>
          <p:txBody>
            <a:bodyPr/>
            <a:lstStyle/>
            <a:p>
              <a:endParaRPr lang="en-US"/>
            </a:p>
          </p:txBody>
        </p:sp>
        <p:sp>
          <p:nvSpPr>
            <p:cNvPr id="12" name="TextBox 12">
              <a:extLst>
                <a:ext uri="{FF2B5EF4-FFF2-40B4-BE49-F238E27FC236}">
                  <a16:creationId xmlns:a16="http://schemas.microsoft.com/office/drawing/2014/main" id="{7BF5D4E9-FDC9-D1AF-0114-C8D45FD53FF7}"/>
                </a:ext>
              </a:extLst>
            </p:cNvPr>
            <p:cNvSpPr txBox="1"/>
            <p:nvPr/>
          </p:nvSpPr>
          <p:spPr>
            <a:xfrm>
              <a:off x="0" y="-47625"/>
              <a:ext cx="201656" cy="1309494"/>
            </a:xfrm>
            <a:prstGeom prst="rect">
              <a:avLst/>
            </a:prstGeom>
          </p:spPr>
          <p:txBody>
            <a:bodyPr lIns="50800" tIns="50800" rIns="50800" bIns="50800" rtlCol="0" anchor="ctr"/>
            <a:lstStyle/>
            <a:p>
              <a:pPr algn="ctr">
                <a:lnSpc>
                  <a:spcPts val="2240"/>
                </a:lnSpc>
              </a:pPr>
              <a:endParaRPr/>
            </a:p>
          </p:txBody>
        </p:sp>
      </p:grpSp>
      <p:grpSp>
        <p:nvGrpSpPr>
          <p:cNvPr id="15" name="Group 15">
            <a:extLst>
              <a:ext uri="{FF2B5EF4-FFF2-40B4-BE49-F238E27FC236}">
                <a16:creationId xmlns:a16="http://schemas.microsoft.com/office/drawing/2014/main" id="{CD772D87-1FE1-7205-6215-C7877E8D73AC}"/>
              </a:ext>
            </a:extLst>
          </p:cNvPr>
          <p:cNvGrpSpPr/>
          <p:nvPr/>
        </p:nvGrpSpPr>
        <p:grpSpPr>
          <a:xfrm>
            <a:off x="7070019" y="3429000"/>
            <a:ext cx="670144" cy="3774073"/>
            <a:chOff x="0" y="0"/>
            <a:chExt cx="201656" cy="1261869"/>
          </a:xfrm>
        </p:grpSpPr>
        <p:sp>
          <p:nvSpPr>
            <p:cNvPr id="16" name="Freeform 16">
              <a:extLst>
                <a:ext uri="{FF2B5EF4-FFF2-40B4-BE49-F238E27FC236}">
                  <a16:creationId xmlns:a16="http://schemas.microsoft.com/office/drawing/2014/main" id="{BD4B93F5-5268-4191-C471-01A2870CC45E}"/>
                </a:ext>
              </a:extLst>
            </p:cNvPr>
            <p:cNvSpPr/>
            <p:nvPr/>
          </p:nvSpPr>
          <p:spPr>
            <a:xfrm>
              <a:off x="0" y="0"/>
              <a:ext cx="201656" cy="1261869"/>
            </a:xfrm>
            <a:custGeom>
              <a:avLst/>
              <a:gdLst/>
              <a:ahLst/>
              <a:cxnLst/>
              <a:rect l="l" t="t" r="r" b="b"/>
              <a:pathLst>
                <a:path w="201656" h="1261869">
                  <a:moveTo>
                    <a:pt x="0" y="0"/>
                  </a:moveTo>
                  <a:lnTo>
                    <a:pt x="201656" y="0"/>
                  </a:lnTo>
                  <a:lnTo>
                    <a:pt x="201656" y="1261869"/>
                  </a:lnTo>
                  <a:lnTo>
                    <a:pt x="0" y="1261869"/>
                  </a:lnTo>
                  <a:close/>
                </a:path>
              </a:pathLst>
            </a:custGeom>
            <a:solidFill>
              <a:srgbClr val="202020"/>
            </a:solidFill>
          </p:spPr>
          <p:txBody>
            <a:bodyPr/>
            <a:lstStyle/>
            <a:p>
              <a:endParaRPr lang="en-US"/>
            </a:p>
          </p:txBody>
        </p:sp>
        <p:sp>
          <p:nvSpPr>
            <p:cNvPr id="17" name="TextBox 17">
              <a:extLst>
                <a:ext uri="{FF2B5EF4-FFF2-40B4-BE49-F238E27FC236}">
                  <a16:creationId xmlns:a16="http://schemas.microsoft.com/office/drawing/2014/main" id="{DD5F6CE5-FE37-3437-DDBE-A94BBF2835E2}"/>
                </a:ext>
              </a:extLst>
            </p:cNvPr>
            <p:cNvSpPr txBox="1"/>
            <p:nvPr/>
          </p:nvSpPr>
          <p:spPr>
            <a:xfrm>
              <a:off x="0" y="-47625"/>
              <a:ext cx="201656" cy="1309494"/>
            </a:xfrm>
            <a:prstGeom prst="rect">
              <a:avLst/>
            </a:prstGeom>
          </p:spPr>
          <p:txBody>
            <a:bodyPr lIns="50800" tIns="50800" rIns="50800" bIns="50800" rtlCol="0" anchor="ctr"/>
            <a:lstStyle/>
            <a:p>
              <a:pPr algn="ctr">
                <a:lnSpc>
                  <a:spcPts val="2240"/>
                </a:lnSpc>
              </a:pPr>
              <a:endParaRPr/>
            </a:p>
          </p:txBody>
        </p:sp>
      </p:grpSp>
      <p:grpSp>
        <p:nvGrpSpPr>
          <p:cNvPr id="18" name="Group 18">
            <a:extLst>
              <a:ext uri="{FF2B5EF4-FFF2-40B4-BE49-F238E27FC236}">
                <a16:creationId xmlns:a16="http://schemas.microsoft.com/office/drawing/2014/main" id="{EAF74635-3901-BB46-7B11-8488ADADBC83}"/>
              </a:ext>
            </a:extLst>
          </p:cNvPr>
          <p:cNvGrpSpPr/>
          <p:nvPr/>
        </p:nvGrpSpPr>
        <p:grpSpPr>
          <a:xfrm>
            <a:off x="1874897" y="3429001"/>
            <a:ext cx="3297530" cy="3771900"/>
            <a:chOff x="0" y="0"/>
            <a:chExt cx="510874" cy="649674"/>
          </a:xfrm>
        </p:grpSpPr>
        <p:sp>
          <p:nvSpPr>
            <p:cNvPr id="19" name="Freeform 19">
              <a:extLst>
                <a:ext uri="{FF2B5EF4-FFF2-40B4-BE49-F238E27FC236}">
                  <a16:creationId xmlns:a16="http://schemas.microsoft.com/office/drawing/2014/main" id="{2D0A2650-4715-7C57-441D-B4BA932D53D5}"/>
                </a:ext>
              </a:extLst>
            </p:cNvPr>
            <p:cNvSpPr/>
            <p:nvPr/>
          </p:nvSpPr>
          <p:spPr>
            <a:xfrm>
              <a:off x="0" y="0"/>
              <a:ext cx="510874" cy="649674"/>
            </a:xfrm>
            <a:custGeom>
              <a:avLst/>
              <a:gdLst/>
              <a:ahLst/>
              <a:cxnLst/>
              <a:rect l="l" t="t" r="r" b="b"/>
              <a:pathLst>
                <a:path w="510874" h="649674">
                  <a:moveTo>
                    <a:pt x="0" y="0"/>
                  </a:moveTo>
                  <a:lnTo>
                    <a:pt x="510874" y="0"/>
                  </a:lnTo>
                  <a:lnTo>
                    <a:pt x="510874" y="649674"/>
                  </a:lnTo>
                  <a:lnTo>
                    <a:pt x="0" y="649674"/>
                  </a:lnTo>
                  <a:close/>
                </a:path>
              </a:pathLst>
            </a:custGeom>
            <a:blipFill>
              <a:blip r:embed="rId3">
                <a:extLst>
                  <a:ext uri="{28A0092B-C50C-407E-A947-70E740481C1C}">
                    <a14:useLocalDpi xmlns:a14="http://schemas.microsoft.com/office/drawing/2010/main" val="0"/>
                  </a:ext>
                </a:extLst>
              </a:blip>
              <a:stretch>
                <a:fillRect/>
              </a:stretch>
            </a:blipFill>
          </p:spPr>
          <p:txBody>
            <a:bodyPr/>
            <a:lstStyle/>
            <a:p>
              <a:endParaRPr lang="en-US" dirty="0"/>
            </a:p>
          </p:txBody>
        </p:sp>
      </p:grpSp>
      <p:grpSp>
        <p:nvGrpSpPr>
          <p:cNvPr id="20" name="Group 20">
            <a:extLst>
              <a:ext uri="{FF2B5EF4-FFF2-40B4-BE49-F238E27FC236}">
                <a16:creationId xmlns:a16="http://schemas.microsoft.com/office/drawing/2014/main" id="{158BE80D-F199-4AB2-82CB-DAC300F5AE97}"/>
              </a:ext>
            </a:extLst>
          </p:cNvPr>
          <p:cNvGrpSpPr/>
          <p:nvPr/>
        </p:nvGrpSpPr>
        <p:grpSpPr>
          <a:xfrm>
            <a:off x="17349683" y="9345065"/>
            <a:ext cx="423967" cy="427585"/>
            <a:chOff x="0" y="0"/>
            <a:chExt cx="205716" cy="207472"/>
          </a:xfrm>
        </p:grpSpPr>
        <p:sp>
          <p:nvSpPr>
            <p:cNvPr id="21" name="Freeform 21">
              <a:extLst>
                <a:ext uri="{FF2B5EF4-FFF2-40B4-BE49-F238E27FC236}">
                  <a16:creationId xmlns:a16="http://schemas.microsoft.com/office/drawing/2014/main" id="{D5E0255D-AA9E-7652-7D69-69C8372F3FAD}"/>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22" name="TextBox 22">
              <a:extLst>
                <a:ext uri="{FF2B5EF4-FFF2-40B4-BE49-F238E27FC236}">
                  <a16:creationId xmlns:a16="http://schemas.microsoft.com/office/drawing/2014/main" id="{685A860A-78F6-916B-B718-B1B56145F819}"/>
                </a:ext>
              </a:extLst>
            </p:cNvPr>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6</a:t>
              </a:r>
            </a:p>
          </p:txBody>
        </p:sp>
      </p:grpSp>
      <p:sp>
        <p:nvSpPr>
          <p:cNvPr id="23" name="TextBox 23">
            <a:extLst>
              <a:ext uri="{FF2B5EF4-FFF2-40B4-BE49-F238E27FC236}">
                <a16:creationId xmlns:a16="http://schemas.microsoft.com/office/drawing/2014/main" id="{15ECDA3E-2C19-F619-4BC5-3DF0F7CB429C}"/>
              </a:ext>
            </a:extLst>
          </p:cNvPr>
          <p:cNvSpPr txBox="1"/>
          <p:nvPr/>
        </p:nvSpPr>
        <p:spPr>
          <a:xfrm>
            <a:off x="1028700" y="876300"/>
            <a:ext cx="8648700" cy="1234249"/>
          </a:xfrm>
          <a:prstGeom prst="rect">
            <a:avLst/>
          </a:prstGeom>
        </p:spPr>
        <p:txBody>
          <a:bodyPr wrap="square" lIns="0" tIns="0" rIns="0" bIns="0" rtlCol="0" anchor="t">
            <a:spAutoFit/>
          </a:bodyPr>
          <a:lstStyle/>
          <a:p>
            <a:pPr algn="l">
              <a:lnSpc>
                <a:spcPts val="10517"/>
              </a:lnSpc>
            </a:pPr>
            <a:r>
              <a:rPr lang="en-US" sz="7000" b="1" spc="-247" dirty="0" err="1">
                <a:solidFill>
                  <a:srgbClr val="000000"/>
                </a:solidFill>
                <a:latin typeface="Roboto Bold"/>
                <a:ea typeface="Roboto Bold"/>
                <a:cs typeface="Roboto Bold"/>
                <a:sym typeface="Roboto Bold"/>
              </a:rPr>
              <a:t>Nhiệm</a:t>
            </a:r>
            <a:r>
              <a:rPr lang="en-US" sz="7000" b="1" spc="-247" dirty="0">
                <a:solidFill>
                  <a:srgbClr val="000000"/>
                </a:solidFill>
                <a:latin typeface="Roboto Bold"/>
                <a:ea typeface="Roboto Bold"/>
                <a:cs typeface="Roboto Bold"/>
                <a:sym typeface="Roboto Bold"/>
              </a:rPr>
              <a:t> </a:t>
            </a:r>
            <a:r>
              <a:rPr lang="en-US" sz="7000" b="1" spc="-247" dirty="0" err="1">
                <a:solidFill>
                  <a:srgbClr val="000000"/>
                </a:solidFill>
                <a:latin typeface="Roboto Bold"/>
                <a:ea typeface="Roboto Bold"/>
                <a:cs typeface="Roboto Bold"/>
                <a:sym typeface="Roboto Bold"/>
              </a:rPr>
              <a:t>vụ</a:t>
            </a:r>
            <a:r>
              <a:rPr lang="en-US" sz="7000" b="1" spc="-247" dirty="0">
                <a:solidFill>
                  <a:srgbClr val="000000"/>
                </a:solidFill>
                <a:latin typeface="Roboto Bold"/>
                <a:ea typeface="Roboto Bold"/>
                <a:cs typeface="Roboto Bold"/>
                <a:sym typeface="Roboto Bold"/>
              </a:rPr>
              <a:t> </a:t>
            </a:r>
            <a:r>
              <a:rPr lang="en-US" sz="7000" b="1" spc="-247" dirty="0" err="1">
                <a:solidFill>
                  <a:srgbClr val="000000"/>
                </a:solidFill>
                <a:latin typeface="Roboto Bold"/>
                <a:ea typeface="Roboto Bold"/>
                <a:cs typeface="Roboto Bold"/>
                <a:sym typeface="Roboto Bold"/>
              </a:rPr>
              <a:t>nghiên</a:t>
            </a:r>
            <a:r>
              <a:rPr lang="en-US" sz="7000" b="1" spc="-247" dirty="0">
                <a:solidFill>
                  <a:srgbClr val="000000"/>
                </a:solidFill>
                <a:latin typeface="Roboto Bold"/>
                <a:ea typeface="Roboto Bold"/>
                <a:cs typeface="Roboto Bold"/>
                <a:sym typeface="Roboto Bold"/>
              </a:rPr>
              <a:t> </a:t>
            </a:r>
            <a:r>
              <a:rPr lang="en-US" sz="7000" b="1" spc="-247" dirty="0" err="1">
                <a:solidFill>
                  <a:srgbClr val="000000"/>
                </a:solidFill>
                <a:latin typeface="Roboto Bold"/>
                <a:ea typeface="Roboto Bold"/>
                <a:cs typeface="Roboto Bold"/>
                <a:sym typeface="Roboto Bold"/>
              </a:rPr>
              <a:t>cứu</a:t>
            </a:r>
            <a:endParaRPr lang="en-US" sz="7000" b="1" spc="-247" dirty="0">
              <a:solidFill>
                <a:srgbClr val="000000"/>
              </a:solidFill>
              <a:latin typeface="Roboto Bold"/>
              <a:ea typeface="Roboto Bold"/>
              <a:cs typeface="Roboto Bold"/>
              <a:sym typeface="Roboto Bold"/>
            </a:endParaRPr>
          </a:p>
        </p:txBody>
      </p:sp>
      <p:sp>
        <p:nvSpPr>
          <p:cNvPr id="25" name="TextBox 25">
            <a:extLst>
              <a:ext uri="{FF2B5EF4-FFF2-40B4-BE49-F238E27FC236}">
                <a16:creationId xmlns:a16="http://schemas.microsoft.com/office/drawing/2014/main" id="{9432EF3B-5108-B33E-DD98-5F09B392D6A7}"/>
              </a:ext>
            </a:extLst>
          </p:cNvPr>
          <p:cNvSpPr txBox="1"/>
          <p:nvPr/>
        </p:nvSpPr>
        <p:spPr>
          <a:xfrm rot="-5400000">
            <a:off x="12907761" y="4028179"/>
            <a:ext cx="1105222" cy="434998"/>
          </a:xfrm>
          <a:prstGeom prst="rect">
            <a:avLst/>
          </a:prstGeom>
        </p:spPr>
        <p:txBody>
          <a:bodyPr wrap="square" lIns="0" tIns="0" rIns="0" bIns="0" rtlCol="0" anchor="t">
            <a:spAutoFit/>
          </a:bodyPr>
          <a:lstStyle/>
          <a:p>
            <a:pPr algn="r">
              <a:lnSpc>
                <a:spcPts val="3393"/>
              </a:lnSpc>
            </a:pPr>
            <a:r>
              <a:rPr lang="en-US" sz="3057" i="1" dirty="0">
                <a:solidFill>
                  <a:srgbClr val="FFFFFF"/>
                </a:solidFill>
                <a:latin typeface="Lato Italics"/>
                <a:ea typeface="Lato Italics"/>
                <a:cs typeface="Lato Italics"/>
                <a:sym typeface="Lato Italics"/>
              </a:rPr>
              <a:t>03</a:t>
            </a:r>
          </a:p>
        </p:txBody>
      </p:sp>
      <p:sp>
        <p:nvSpPr>
          <p:cNvPr id="26" name="TextBox 26">
            <a:extLst>
              <a:ext uri="{FF2B5EF4-FFF2-40B4-BE49-F238E27FC236}">
                <a16:creationId xmlns:a16="http://schemas.microsoft.com/office/drawing/2014/main" id="{718FA902-7512-4649-FC36-157352CA1836}"/>
              </a:ext>
            </a:extLst>
          </p:cNvPr>
          <p:cNvSpPr txBox="1"/>
          <p:nvPr/>
        </p:nvSpPr>
        <p:spPr>
          <a:xfrm rot="-5400000">
            <a:off x="6866123" y="4028497"/>
            <a:ext cx="1105858" cy="434998"/>
          </a:xfrm>
          <a:prstGeom prst="rect">
            <a:avLst/>
          </a:prstGeom>
        </p:spPr>
        <p:txBody>
          <a:bodyPr wrap="square" lIns="0" tIns="0" rIns="0" bIns="0" rtlCol="0" anchor="t">
            <a:spAutoFit/>
          </a:bodyPr>
          <a:lstStyle/>
          <a:p>
            <a:pPr algn="r">
              <a:lnSpc>
                <a:spcPts val="3393"/>
              </a:lnSpc>
            </a:pPr>
            <a:r>
              <a:rPr lang="en-US" sz="3057" i="1" dirty="0">
                <a:solidFill>
                  <a:srgbClr val="FFFFFF"/>
                </a:solidFill>
                <a:latin typeface="Lato Italics"/>
                <a:ea typeface="Lato Italics"/>
                <a:cs typeface="Lato Italics"/>
                <a:sym typeface="Lato Italics"/>
              </a:rPr>
              <a:t>02</a:t>
            </a:r>
          </a:p>
        </p:txBody>
      </p:sp>
      <p:sp>
        <p:nvSpPr>
          <p:cNvPr id="27" name="TextBox 27">
            <a:extLst>
              <a:ext uri="{FF2B5EF4-FFF2-40B4-BE49-F238E27FC236}">
                <a16:creationId xmlns:a16="http://schemas.microsoft.com/office/drawing/2014/main" id="{21DCBB36-C314-73CB-5D4D-0BA450AC016E}"/>
              </a:ext>
            </a:extLst>
          </p:cNvPr>
          <p:cNvSpPr txBox="1"/>
          <p:nvPr/>
        </p:nvSpPr>
        <p:spPr>
          <a:xfrm rot="-5400000">
            <a:off x="825123" y="4028179"/>
            <a:ext cx="1105222" cy="434998"/>
          </a:xfrm>
          <a:prstGeom prst="rect">
            <a:avLst/>
          </a:prstGeom>
        </p:spPr>
        <p:txBody>
          <a:bodyPr wrap="square" lIns="0" tIns="0" rIns="0" bIns="0" rtlCol="0" anchor="t">
            <a:spAutoFit/>
          </a:bodyPr>
          <a:lstStyle/>
          <a:p>
            <a:pPr algn="r">
              <a:lnSpc>
                <a:spcPts val="3393"/>
              </a:lnSpc>
            </a:pPr>
            <a:r>
              <a:rPr lang="en-US" sz="3057" i="1" dirty="0">
                <a:solidFill>
                  <a:srgbClr val="FFFFFF"/>
                </a:solidFill>
                <a:latin typeface="Lato Italics"/>
                <a:ea typeface="Lato Italics"/>
                <a:cs typeface="Lato Italics"/>
                <a:sym typeface="Lato Italics"/>
              </a:rPr>
              <a:t>01</a:t>
            </a:r>
          </a:p>
        </p:txBody>
      </p:sp>
      <p:sp>
        <p:nvSpPr>
          <p:cNvPr id="28" name="TextBox 28">
            <a:extLst>
              <a:ext uri="{FF2B5EF4-FFF2-40B4-BE49-F238E27FC236}">
                <a16:creationId xmlns:a16="http://schemas.microsoft.com/office/drawing/2014/main" id="{04E97ADA-8A90-56D6-1B2C-D032E54CAFB7}"/>
              </a:ext>
            </a:extLst>
          </p:cNvPr>
          <p:cNvSpPr txBox="1"/>
          <p:nvPr/>
        </p:nvSpPr>
        <p:spPr>
          <a:xfrm>
            <a:off x="999203" y="7446273"/>
            <a:ext cx="4408483" cy="1600438"/>
          </a:xfrm>
          <a:prstGeom prst="rect">
            <a:avLst/>
          </a:prstGeom>
        </p:spPr>
        <p:txBody>
          <a:bodyPr wrap="square" lIns="0" tIns="0" rIns="0" bIns="0" rtlCol="0" anchor="t">
            <a:spAutoFit/>
          </a:bodyPr>
          <a:lstStyle/>
          <a:p>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Xác</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định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nguyên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nhân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khiến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viên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hình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thành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thói</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quen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hoạt</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không</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điều</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độ</a:t>
            </a:r>
            <a:endPar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1" name="TextBox 28">
            <a:extLst>
              <a:ext uri="{FF2B5EF4-FFF2-40B4-BE49-F238E27FC236}">
                <a16:creationId xmlns:a16="http://schemas.microsoft.com/office/drawing/2014/main" id="{88656340-7C98-6E71-7682-546CBA6A3EB6}"/>
              </a:ext>
            </a:extLst>
          </p:cNvPr>
          <p:cNvSpPr txBox="1"/>
          <p:nvPr/>
        </p:nvSpPr>
        <p:spPr>
          <a:xfrm>
            <a:off x="7036541" y="7446274"/>
            <a:ext cx="4408483" cy="1600438"/>
          </a:xfrm>
          <a:prstGeom prst="rect">
            <a:avLst/>
          </a:prstGeom>
        </p:spPr>
        <p:txBody>
          <a:bodyPr wrap="square" lIns="0" tIns="0" rIns="0" bIns="0" rtlCol="0" anchor="t">
            <a:spAutoFit/>
          </a:bodyPr>
          <a:lstStyle/>
          <a:p>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Phân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tích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ảnh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hưởng</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thói</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quen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hoạt</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không</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điều</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độ</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đến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kết</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quả</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học</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tập</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viên</a:t>
            </a:r>
            <a:endPar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4" name="TextBox 28">
            <a:extLst>
              <a:ext uri="{FF2B5EF4-FFF2-40B4-BE49-F238E27FC236}">
                <a16:creationId xmlns:a16="http://schemas.microsoft.com/office/drawing/2014/main" id="{694014B8-211E-B91C-5E5A-9BC561668C02}"/>
              </a:ext>
            </a:extLst>
          </p:cNvPr>
          <p:cNvSpPr txBox="1"/>
          <p:nvPr/>
        </p:nvSpPr>
        <p:spPr>
          <a:xfrm>
            <a:off x="13111339" y="7446273"/>
            <a:ext cx="4143726" cy="2000548"/>
          </a:xfrm>
          <a:prstGeom prst="rect">
            <a:avLst/>
          </a:prstGeom>
        </p:spPr>
        <p:txBody>
          <a:bodyPr wrap="square" lIns="0" tIns="0" rIns="0" bIns="0" rtlCol="0" anchor="t">
            <a:spAutoFit/>
          </a:bodyPr>
          <a:lstStyle/>
          <a:p>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Đề</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xuất</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các</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biện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pháp</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và</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khuyến</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nghị</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giúp</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duy</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trì</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sinh</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hoạt</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điều</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độ</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nâng</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cao</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kết</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quả</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học</a:t>
            </a:r>
            <a:r>
              <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r>
              <a:rPr lang="en-US" sz="2600" spc="300" dirty="0" err="1">
                <a:solidFill>
                  <a:srgbClr val="000000"/>
                </a:solidFill>
                <a:latin typeface="Lato" panose="020F0502020204030203" pitchFamily="34" charset="0"/>
                <a:ea typeface="Lato" panose="020F0502020204030203" pitchFamily="34" charset="0"/>
                <a:cs typeface="Lato" panose="020F0502020204030203" pitchFamily="34" charset="0"/>
                <a:sym typeface="Lato"/>
              </a:rPr>
              <a:t>tập</a:t>
            </a:r>
            <a:endParaRPr lang="en-US" sz="2600" spc="300"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pic>
        <p:nvPicPr>
          <p:cNvPr id="35" name="Picture 34">
            <a:extLst>
              <a:ext uri="{FF2B5EF4-FFF2-40B4-BE49-F238E27FC236}">
                <a16:creationId xmlns:a16="http://schemas.microsoft.com/office/drawing/2014/main" id="{A03F4D1E-DA0C-C002-D358-0F092377754D}"/>
              </a:ext>
            </a:extLst>
          </p:cNvPr>
          <p:cNvPicPr>
            <a:picLocks noChangeAspect="1"/>
          </p:cNvPicPr>
          <p:nvPr/>
        </p:nvPicPr>
        <p:blipFill>
          <a:blip r:embed="rId4"/>
          <a:stretch>
            <a:fillRect/>
          </a:stretch>
        </p:blipFill>
        <p:spPr>
          <a:xfrm>
            <a:off x="13960743" y="3426827"/>
            <a:ext cx="3294322" cy="3774073"/>
          </a:xfrm>
          <a:prstGeom prst="rect">
            <a:avLst/>
          </a:prstGeom>
        </p:spPr>
      </p:pic>
      <p:sp>
        <p:nvSpPr>
          <p:cNvPr id="38" name="Freeform 12">
            <a:extLst>
              <a:ext uri="{FF2B5EF4-FFF2-40B4-BE49-F238E27FC236}">
                <a16:creationId xmlns:a16="http://schemas.microsoft.com/office/drawing/2014/main" id="{0CBBC975-54BC-5CCB-A1DF-24ECA3228079}"/>
              </a:ext>
            </a:extLst>
          </p:cNvPr>
          <p:cNvSpPr/>
          <p:nvPr/>
        </p:nvSpPr>
        <p:spPr>
          <a:xfrm>
            <a:off x="7919423" y="3426827"/>
            <a:ext cx="3281977" cy="3771900"/>
          </a:xfrm>
          <a:custGeom>
            <a:avLst/>
            <a:gdLst/>
            <a:ahLst/>
            <a:cxnLst/>
            <a:rect l="l" t="t" r="r" b="b"/>
            <a:pathLst>
              <a:path w="480450" h="546412">
                <a:moveTo>
                  <a:pt x="0" y="0"/>
                </a:moveTo>
                <a:lnTo>
                  <a:pt x="480450" y="0"/>
                </a:lnTo>
                <a:lnTo>
                  <a:pt x="480450" y="546412"/>
                </a:lnTo>
                <a:lnTo>
                  <a:pt x="0" y="546412"/>
                </a:lnTo>
                <a:close/>
              </a:path>
            </a:pathLst>
          </a:custGeom>
          <a:blipFill>
            <a:blip r:embed="rId5"/>
            <a:stretch>
              <a:fillRect l="-7963" r="-62417"/>
            </a:stretch>
          </a:blipFill>
        </p:spPr>
        <p:txBody>
          <a:bodyPr/>
          <a:lstStyle/>
          <a:p>
            <a:endParaRPr lang="en-US"/>
          </a:p>
        </p:txBody>
      </p:sp>
    </p:spTree>
    <p:extLst>
      <p:ext uri="{BB962C8B-B14F-4D97-AF65-F5344CB8AC3E}">
        <p14:creationId xmlns:p14="http://schemas.microsoft.com/office/powerpoint/2010/main" val="423006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4F531-89CA-88B4-8F58-D871DFDF4C6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DF22725-52A8-3C26-EB53-CAE0AD4EDE6A}"/>
              </a:ext>
            </a:extLst>
          </p:cNvPr>
          <p:cNvGrpSpPr/>
          <p:nvPr/>
        </p:nvGrpSpPr>
        <p:grpSpPr>
          <a:xfrm>
            <a:off x="-152636" y="8429631"/>
            <a:ext cx="18571466" cy="2019898"/>
            <a:chOff x="0" y="0"/>
            <a:chExt cx="5587223" cy="607686"/>
          </a:xfrm>
        </p:grpSpPr>
        <p:sp>
          <p:nvSpPr>
            <p:cNvPr id="3" name="Freeform 3">
              <a:extLst>
                <a:ext uri="{FF2B5EF4-FFF2-40B4-BE49-F238E27FC236}">
                  <a16:creationId xmlns:a16="http://schemas.microsoft.com/office/drawing/2014/main" id="{827DF835-75A4-AE32-1EBB-4C3E4F6199F7}"/>
                </a:ext>
              </a:extLst>
            </p:cNvPr>
            <p:cNvSpPr/>
            <p:nvPr/>
          </p:nvSpPr>
          <p:spPr>
            <a:xfrm>
              <a:off x="0" y="0"/>
              <a:ext cx="5587223" cy="607686"/>
            </a:xfrm>
            <a:custGeom>
              <a:avLst/>
              <a:gdLst/>
              <a:ahLst/>
              <a:cxnLst/>
              <a:rect l="l" t="t" r="r" b="b"/>
              <a:pathLst>
                <a:path w="5587223" h="607686">
                  <a:moveTo>
                    <a:pt x="0" y="0"/>
                  </a:moveTo>
                  <a:lnTo>
                    <a:pt x="5587223" y="0"/>
                  </a:lnTo>
                  <a:lnTo>
                    <a:pt x="5587223" y="607686"/>
                  </a:lnTo>
                  <a:lnTo>
                    <a:pt x="0" y="607686"/>
                  </a:lnTo>
                  <a:close/>
                </a:path>
              </a:pathLst>
            </a:custGeom>
            <a:solidFill>
              <a:srgbClr val="EBE2D6"/>
            </a:solidFill>
          </p:spPr>
          <p:txBody>
            <a:bodyPr/>
            <a:lstStyle/>
            <a:p>
              <a:endParaRPr lang="en-US"/>
            </a:p>
          </p:txBody>
        </p:sp>
        <p:sp>
          <p:nvSpPr>
            <p:cNvPr id="4" name="TextBox 4">
              <a:extLst>
                <a:ext uri="{FF2B5EF4-FFF2-40B4-BE49-F238E27FC236}">
                  <a16:creationId xmlns:a16="http://schemas.microsoft.com/office/drawing/2014/main" id="{93E74808-7D2D-31E1-5DB8-673B5E0E9593}"/>
                </a:ext>
              </a:extLst>
            </p:cNvPr>
            <p:cNvSpPr txBox="1"/>
            <p:nvPr/>
          </p:nvSpPr>
          <p:spPr>
            <a:xfrm>
              <a:off x="0" y="-38100"/>
              <a:ext cx="5587223" cy="64578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B1243091-1039-65A7-D616-99643151810F}"/>
              </a:ext>
            </a:extLst>
          </p:cNvPr>
          <p:cNvGrpSpPr/>
          <p:nvPr/>
        </p:nvGrpSpPr>
        <p:grpSpPr>
          <a:xfrm>
            <a:off x="514350" y="6172200"/>
            <a:ext cx="17259300" cy="3600450"/>
            <a:chOff x="0" y="0"/>
            <a:chExt cx="2673917" cy="557804"/>
          </a:xfrm>
        </p:grpSpPr>
        <p:sp>
          <p:nvSpPr>
            <p:cNvPr id="6" name="Freeform 6">
              <a:extLst>
                <a:ext uri="{FF2B5EF4-FFF2-40B4-BE49-F238E27FC236}">
                  <a16:creationId xmlns:a16="http://schemas.microsoft.com/office/drawing/2014/main" id="{3731DE6C-912D-EEA2-C9EF-53FF09FC90F4}"/>
                </a:ext>
              </a:extLst>
            </p:cNvPr>
            <p:cNvSpPr/>
            <p:nvPr/>
          </p:nvSpPr>
          <p:spPr>
            <a:xfrm>
              <a:off x="0" y="0"/>
              <a:ext cx="2673917" cy="557804"/>
            </a:xfrm>
            <a:custGeom>
              <a:avLst/>
              <a:gdLst/>
              <a:ahLst/>
              <a:cxnLst/>
              <a:rect l="l" t="t" r="r" b="b"/>
              <a:pathLst>
                <a:path w="2673917" h="557804">
                  <a:moveTo>
                    <a:pt x="0" y="0"/>
                  </a:moveTo>
                  <a:lnTo>
                    <a:pt x="2673917" y="0"/>
                  </a:lnTo>
                  <a:lnTo>
                    <a:pt x="2673917" y="557804"/>
                  </a:lnTo>
                  <a:lnTo>
                    <a:pt x="0" y="557804"/>
                  </a:lnTo>
                  <a:close/>
                </a:path>
              </a:pathLst>
            </a:custGeom>
            <a:blipFill>
              <a:blip r:embed="rId2"/>
              <a:stretch>
                <a:fillRect t="-132140" b="-87236"/>
              </a:stretch>
            </a:blipFill>
          </p:spPr>
          <p:txBody>
            <a:bodyPr/>
            <a:lstStyle/>
            <a:p>
              <a:endParaRPr lang="en-US"/>
            </a:p>
          </p:txBody>
        </p:sp>
      </p:grpSp>
      <p:sp>
        <p:nvSpPr>
          <p:cNvPr id="7" name="TextBox 7">
            <a:extLst>
              <a:ext uri="{FF2B5EF4-FFF2-40B4-BE49-F238E27FC236}">
                <a16:creationId xmlns:a16="http://schemas.microsoft.com/office/drawing/2014/main" id="{04AD32BA-E244-0D7F-1C9D-862406038421}"/>
              </a:ext>
            </a:extLst>
          </p:cNvPr>
          <p:cNvSpPr txBox="1"/>
          <p:nvPr/>
        </p:nvSpPr>
        <p:spPr>
          <a:xfrm>
            <a:off x="1068002" y="876300"/>
            <a:ext cx="7923598" cy="1320811"/>
          </a:xfrm>
          <a:prstGeom prst="rect">
            <a:avLst/>
          </a:prstGeom>
        </p:spPr>
        <p:txBody>
          <a:bodyPr wrap="square" lIns="0" tIns="0" rIns="0" bIns="0" rtlCol="0" anchor="t">
            <a:spAutoFit/>
          </a:bodyPr>
          <a:lstStyle/>
          <a:p>
            <a:pPr algn="just">
              <a:lnSpc>
                <a:spcPts val="11060"/>
              </a:lnSpc>
            </a:pPr>
            <a:r>
              <a:rPr lang="en-US" sz="7900" b="1" spc="-197" dirty="0">
                <a:solidFill>
                  <a:srgbClr val="000000"/>
                </a:solidFill>
                <a:latin typeface="Roboto Bold"/>
                <a:ea typeface="Roboto Bold"/>
                <a:cs typeface="Roboto Bold"/>
                <a:sym typeface="Roboto Bold"/>
              </a:rPr>
              <a:t>Tài </a:t>
            </a:r>
            <a:r>
              <a:rPr lang="en-US" sz="7900" b="1" spc="-197" dirty="0" err="1">
                <a:solidFill>
                  <a:srgbClr val="000000"/>
                </a:solidFill>
                <a:latin typeface="Roboto Bold"/>
                <a:ea typeface="Roboto Bold"/>
                <a:cs typeface="Roboto Bold"/>
                <a:sym typeface="Roboto Bold"/>
              </a:rPr>
              <a:t>liệu</a:t>
            </a:r>
            <a:r>
              <a:rPr lang="en-US" sz="7900" b="1" spc="-197" dirty="0">
                <a:solidFill>
                  <a:srgbClr val="000000"/>
                </a:solidFill>
                <a:latin typeface="Roboto Bold"/>
                <a:ea typeface="Roboto Bold"/>
                <a:cs typeface="Roboto Bold"/>
                <a:sym typeface="Roboto Bold"/>
              </a:rPr>
              <a:t> </a:t>
            </a:r>
            <a:r>
              <a:rPr lang="en-US" sz="7900" b="1" spc="-197" dirty="0" err="1">
                <a:solidFill>
                  <a:srgbClr val="000000"/>
                </a:solidFill>
                <a:latin typeface="Roboto Bold"/>
                <a:ea typeface="Roboto Bold"/>
                <a:cs typeface="Roboto Bold"/>
                <a:sym typeface="Roboto Bold"/>
              </a:rPr>
              <a:t>tham</a:t>
            </a:r>
            <a:r>
              <a:rPr lang="en-US" sz="7900" b="1" spc="-197" dirty="0">
                <a:solidFill>
                  <a:srgbClr val="000000"/>
                </a:solidFill>
                <a:latin typeface="Roboto Bold"/>
                <a:ea typeface="Roboto Bold"/>
                <a:cs typeface="Roboto Bold"/>
                <a:sym typeface="Roboto Bold"/>
              </a:rPr>
              <a:t> </a:t>
            </a:r>
            <a:r>
              <a:rPr lang="en-US" sz="7900" b="1" spc="-197" dirty="0" err="1">
                <a:solidFill>
                  <a:srgbClr val="000000"/>
                </a:solidFill>
                <a:latin typeface="Roboto Bold"/>
                <a:ea typeface="Roboto Bold"/>
                <a:cs typeface="Roboto Bold"/>
                <a:sym typeface="Roboto Bold"/>
              </a:rPr>
              <a:t>khảo</a:t>
            </a:r>
            <a:endParaRPr lang="en-US" sz="7900" b="1" spc="-197" dirty="0">
              <a:solidFill>
                <a:srgbClr val="000000"/>
              </a:solidFill>
              <a:latin typeface="Roboto Bold"/>
              <a:ea typeface="Roboto Bold"/>
              <a:cs typeface="Roboto Bold"/>
              <a:sym typeface="Roboto Bold"/>
            </a:endParaRPr>
          </a:p>
        </p:txBody>
      </p:sp>
      <p:grpSp>
        <p:nvGrpSpPr>
          <p:cNvPr id="9" name="Group 9">
            <a:extLst>
              <a:ext uri="{FF2B5EF4-FFF2-40B4-BE49-F238E27FC236}">
                <a16:creationId xmlns:a16="http://schemas.microsoft.com/office/drawing/2014/main" id="{FC896052-F095-F522-68E8-7525DE75100A}"/>
              </a:ext>
            </a:extLst>
          </p:cNvPr>
          <p:cNvGrpSpPr/>
          <p:nvPr/>
        </p:nvGrpSpPr>
        <p:grpSpPr>
          <a:xfrm>
            <a:off x="17349683" y="9345065"/>
            <a:ext cx="423967" cy="427585"/>
            <a:chOff x="0" y="0"/>
            <a:chExt cx="205716" cy="207472"/>
          </a:xfrm>
        </p:grpSpPr>
        <p:sp>
          <p:nvSpPr>
            <p:cNvPr id="10" name="Freeform 10">
              <a:extLst>
                <a:ext uri="{FF2B5EF4-FFF2-40B4-BE49-F238E27FC236}">
                  <a16:creationId xmlns:a16="http://schemas.microsoft.com/office/drawing/2014/main" id="{750EF766-A5E1-16E0-16EE-8DA81E6B33B3}"/>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1" name="TextBox 11">
              <a:extLst>
                <a:ext uri="{FF2B5EF4-FFF2-40B4-BE49-F238E27FC236}">
                  <a16:creationId xmlns:a16="http://schemas.microsoft.com/office/drawing/2014/main" id="{04025D8C-32FC-7484-C732-AC0873FB974A}"/>
                </a:ext>
              </a:extLst>
            </p:cNvPr>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18</a:t>
              </a:r>
            </a:p>
          </p:txBody>
        </p:sp>
      </p:grpSp>
      <p:grpSp>
        <p:nvGrpSpPr>
          <p:cNvPr id="12" name="Group 12">
            <a:extLst>
              <a:ext uri="{FF2B5EF4-FFF2-40B4-BE49-F238E27FC236}">
                <a16:creationId xmlns:a16="http://schemas.microsoft.com/office/drawing/2014/main" id="{C571102B-BB11-624F-C60B-111B8A69CA8D}"/>
              </a:ext>
            </a:extLst>
          </p:cNvPr>
          <p:cNvGrpSpPr/>
          <p:nvPr/>
        </p:nvGrpSpPr>
        <p:grpSpPr>
          <a:xfrm>
            <a:off x="1254696" y="2837461"/>
            <a:ext cx="257348" cy="257348"/>
            <a:chOff x="0" y="0"/>
            <a:chExt cx="812800" cy="812800"/>
          </a:xfrm>
        </p:grpSpPr>
        <p:sp>
          <p:nvSpPr>
            <p:cNvPr id="13" name="Freeform 13">
              <a:extLst>
                <a:ext uri="{FF2B5EF4-FFF2-40B4-BE49-F238E27FC236}">
                  <a16:creationId xmlns:a16="http://schemas.microsoft.com/office/drawing/2014/main" id="{C491A909-6731-7EB5-00BF-783F084BDA0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4" name="TextBox 14">
              <a:extLst>
                <a:ext uri="{FF2B5EF4-FFF2-40B4-BE49-F238E27FC236}">
                  <a16:creationId xmlns:a16="http://schemas.microsoft.com/office/drawing/2014/main" id="{3AF42ABD-E2D4-2A5A-E602-E0D20B3D7A86}"/>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5" name="Group 15">
            <a:extLst>
              <a:ext uri="{FF2B5EF4-FFF2-40B4-BE49-F238E27FC236}">
                <a16:creationId xmlns:a16="http://schemas.microsoft.com/office/drawing/2014/main" id="{2989C258-5DC9-59D6-C43F-289DB91A9FA9}"/>
              </a:ext>
            </a:extLst>
          </p:cNvPr>
          <p:cNvGrpSpPr/>
          <p:nvPr/>
        </p:nvGrpSpPr>
        <p:grpSpPr>
          <a:xfrm>
            <a:off x="10308059" y="2869299"/>
            <a:ext cx="257348" cy="257348"/>
            <a:chOff x="0" y="0"/>
            <a:chExt cx="812800" cy="812800"/>
          </a:xfrm>
        </p:grpSpPr>
        <p:sp>
          <p:nvSpPr>
            <p:cNvPr id="16" name="Freeform 16">
              <a:extLst>
                <a:ext uri="{FF2B5EF4-FFF2-40B4-BE49-F238E27FC236}">
                  <a16:creationId xmlns:a16="http://schemas.microsoft.com/office/drawing/2014/main" id="{2EF1B39A-B94A-B3FB-4391-177AA486845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7" name="TextBox 17">
              <a:extLst>
                <a:ext uri="{FF2B5EF4-FFF2-40B4-BE49-F238E27FC236}">
                  <a16:creationId xmlns:a16="http://schemas.microsoft.com/office/drawing/2014/main" id="{FE7D8384-4C09-CFB7-8811-A6B18EA5023A}"/>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8" name="Group 18">
            <a:extLst>
              <a:ext uri="{FF2B5EF4-FFF2-40B4-BE49-F238E27FC236}">
                <a16:creationId xmlns:a16="http://schemas.microsoft.com/office/drawing/2014/main" id="{5A543E52-31AA-A98A-3C46-23F59B962D69}"/>
              </a:ext>
            </a:extLst>
          </p:cNvPr>
          <p:cNvGrpSpPr/>
          <p:nvPr/>
        </p:nvGrpSpPr>
        <p:grpSpPr>
          <a:xfrm>
            <a:off x="1254696" y="4516679"/>
            <a:ext cx="257348" cy="257348"/>
            <a:chOff x="0" y="0"/>
            <a:chExt cx="812800" cy="812800"/>
          </a:xfrm>
        </p:grpSpPr>
        <p:sp>
          <p:nvSpPr>
            <p:cNvPr id="19" name="Freeform 19">
              <a:extLst>
                <a:ext uri="{FF2B5EF4-FFF2-40B4-BE49-F238E27FC236}">
                  <a16:creationId xmlns:a16="http://schemas.microsoft.com/office/drawing/2014/main" id="{F8FD1A34-22C6-A26C-BA91-9FB5286D7DD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0" name="TextBox 20">
              <a:extLst>
                <a:ext uri="{FF2B5EF4-FFF2-40B4-BE49-F238E27FC236}">
                  <a16:creationId xmlns:a16="http://schemas.microsoft.com/office/drawing/2014/main" id="{37DD7C5E-2AC5-5F7C-BC9F-7ECEF6F8F762}"/>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21" name="Group 21">
            <a:extLst>
              <a:ext uri="{FF2B5EF4-FFF2-40B4-BE49-F238E27FC236}">
                <a16:creationId xmlns:a16="http://schemas.microsoft.com/office/drawing/2014/main" id="{2DC584B3-B2C9-BF65-504B-D13E188CE6CE}"/>
              </a:ext>
            </a:extLst>
          </p:cNvPr>
          <p:cNvGrpSpPr/>
          <p:nvPr/>
        </p:nvGrpSpPr>
        <p:grpSpPr>
          <a:xfrm>
            <a:off x="10308059" y="4548517"/>
            <a:ext cx="257348" cy="257348"/>
            <a:chOff x="0" y="0"/>
            <a:chExt cx="812800" cy="812800"/>
          </a:xfrm>
        </p:grpSpPr>
        <p:sp>
          <p:nvSpPr>
            <p:cNvPr id="22" name="Freeform 22">
              <a:extLst>
                <a:ext uri="{FF2B5EF4-FFF2-40B4-BE49-F238E27FC236}">
                  <a16:creationId xmlns:a16="http://schemas.microsoft.com/office/drawing/2014/main" id="{D69D0C48-2E8B-6E54-983B-358F83AF3CF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a:extLst>
                <a:ext uri="{FF2B5EF4-FFF2-40B4-BE49-F238E27FC236}">
                  <a16:creationId xmlns:a16="http://schemas.microsoft.com/office/drawing/2014/main" id="{F722EB4C-30E9-E934-4EC9-32EF486DA8F8}"/>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24" name="TextBox 24">
            <a:extLst>
              <a:ext uri="{FF2B5EF4-FFF2-40B4-BE49-F238E27FC236}">
                <a16:creationId xmlns:a16="http://schemas.microsoft.com/office/drawing/2014/main" id="{5E80024B-1207-DCB1-FD95-61EFFD702037}"/>
              </a:ext>
            </a:extLst>
          </p:cNvPr>
          <p:cNvSpPr txBox="1"/>
          <p:nvPr/>
        </p:nvSpPr>
        <p:spPr>
          <a:xfrm>
            <a:off x="1676400" y="2722367"/>
            <a:ext cx="6303542" cy="1042080"/>
          </a:xfrm>
          <a:prstGeom prst="rect">
            <a:avLst/>
          </a:prstGeom>
        </p:spPr>
        <p:txBody>
          <a:bodyPr wrap="square" lIns="0" tIns="0" rIns="0" bIns="0" rtlCol="0" anchor="t">
            <a:spAutoFit/>
          </a:bodyPr>
          <a:lstStyle/>
          <a:p>
            <a:pPr>
              <a:lnSpc>
                <a:spcPts val="2800"/>
              </a:lnSpc>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Đào Văn Phương,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Yếu</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tố</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liên</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quan</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đến</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hành</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vi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lối</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sống</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kém</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lành</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mạnh</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ở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sinh</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viên</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Hà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Nội</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i="1"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năm</a:t>
            </a:r>
            <a:r>
              <a:rPr lang="en-US" sz="2000" i="1"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2023</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Tạp</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chí</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Nghiên</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cứu</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Y </a:t>
            </a: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học</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2024</a:t>
            </a:r>
          </a:p>
        </p:txBody>
      </p:sp>
      <p:sp>
        <p:nvSpPr>
          <p:cNvPr id="25" name="TextBox 25">
            <a:extLst>
              <a:ext uri="{FF2B5EF4-FFF2-40B4-BE49-F238E27FC236}">
                <a16:creationId xmlns:a16="http://schemas.microsoft.com/office/drawing/2014/main" id="{844B37AD-298C-8D77-9789-B66BA83C2DEA}"/>
              </a:ext>
            </a:extLst>
          </p:cNvPr>
          <p:cNvSpPr txBox="1"/>
          <p:nvPr/>
        </p:nvSpPr>
        <p:spPr>
          <a:xfrm>
            <a:off x="10729764" y="2754205"/>
            <a:ext cx="6186636" cy="1231106"/>
          </a:xfrm>
          <a:prstGeom prst="rect">
            <a:avLst/>
          </a:prstGeom>
        </p:spPr>
        <p:txBody>
          <a:bodyPr wrap="square" lIns="0" tIns="0" rIns="0" bIns="0" rtlCol="0" anchor="t">
            <a:spAutoFit/>
          </a:bodyPr>
          <a:lstStyle/>
          <a:p>
            <a:r>
              <a:rPr lang="en-US" sz="2000" dirty="0" err="1">
                <a:latin typeface="Lato" panose="020F0502020204030203" pitchFamily="34" charset="0"/>
                <a:ea typeface="Lato" panose="020F0502020204030203" pitchFamily="34" charset="0"/>
                <a:cs typeface="Lato" panose="020F0502020204030203" pitchFamily="34" charset="0"/>
              </a:rPr>
              <a:t>Trần</a:t>
            </a:r>
            <a:r>
              <a:rPr lang="en-US" sz="2000" dirty="0">
                <a:latin typeface="Lato" panose="020F0502020204030203" pitchFamily="34" charset="0"/>
                <a:ea typeface="Lato" panose="020F0502020204030203" pitchFamily="34" charset="0"/>
                <a:cs typeface="Lato" panose="020F0502020204030203" pitchFamily="34" charset="0"/>
              </a:rPr>
              <a:t> Thảo Vi, </a:t>
            </a:r>
            <a:r>
              <a:rPr lang="en-US" sz="2000" i="1" dirty="0" err="1">
                <a:latin typeface="Lato" panose="020F0502020204030203" pitchFamily="34" charset="0"/>
                <a:ea typeface="Lato" panose="020F0502020204030203" pitchFamily="34" charset="0"/>
                <a:cs typeface="Lato" panose="020F0502020204030203" pitchFamily="34" charset="0"/>
              </a:rPr>
              <a:t>Căng</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thẳng</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học</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tập</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trong</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sinh</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viên</a:t>
            </a:r>
            <a:r>
              <a:rPr lang="en-US" sz="2000" i="1" dirty="0">
                <a:latin typeface="Lato" panose="020F0502020204030203" pitchFamily="34" charset="0"/>
                <a:ea typeface="Lato" panose="020F0502020204030203" pitchFamily="34" charset="0"/>
                <a:cs typeface="Lato" panose="020F0502020204030203" pitchFamily="34" charset="0"/>
              </a:rPr>
              <a:t> Việt Nam: </a:t>
            </a:r>
            <a:r>
              <a:rPr lang="en-US" sz="2000" i="1" dirty="0" err="1">
                <a:latin typeface="Lato" panose="020F0502020204030203" pitchFamily="34" charset="0"/>
                <a:ea typeface="Lato" panose="020F0502020204030203" pitchFamily="34" charset="0"/>
                <a:cs typeface="Lato" panose="020F0502020204030203" pitchFamily="34" charset="0"/>
              </a:rPr>
              <a:t>Nghiên</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cứu</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theo</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chiều</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dọc</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ba</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năm</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về</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tác</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động</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của</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yếu</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tố</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gia</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đình</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lối</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sống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và</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học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tập</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Tạp</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chí</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Nghiên</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cứu</a:t>
            </a:r>
            <a:r>
              <a:rPr lang="en-US" sz="2000" dirty="0">
                <a:latin typeface="Lato" panose="020F0502020204030203" pitchFamily="34" charset="0"/>
                <a:ea typeface="Lato" panose="020F0502020204030203" pitchFamily="34" charset="0"/>
                <a:cs typeface="Lato" panose="020F0502020204030203" pitchFamily="34" charset="0"/>
              </a:rPr>
              <a:t> Y </a:t>
            </a:r>
            <a:r>
              <a:rPr lang="en-US" sz="2000" dirty="0" err="1">
                <a:latin typeface="Lato" panose="020F0502020204030203" pitchFamily="34" charset="0"/>
                <a:ea typeface="Lato" panose="020F0502020204030203" pitchFamily="34" charset="0"/>
                <a:cs typeface="Lato" panose="020F0502020204030203" pitchFamily="34" charset="0"/>
              </a:rPr>
              <a:t>học</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Nông</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thôn</a:t>
            </a:r>
            <a:r>
              <a:rPr lang="en-US" sz="2000" dirty="0">
                <a:latin typeface="Lato" panose="020F0502020204030203" pitchFamily="34" charset="0"/>
                <a:ea typeface="Lato" panose="020F0502020204030203" pitchFamily="34" charset="0"/>
                <a:cs typeface="Lato" panose="020F0502020204030203" pitchFamily="34" charset="0"/>
              </a:rPr>
              <a:t>, 2024</a:t>
            </a:r>
          </a:p>
        </p:txBody>
      </p:sp>
      <p:sp>
        <p:nvSpPr>
          <p:cNvPr id="26" name="TextBox 26">
            <a:extLst>
              <a:ext uri="{FF2B5EF4-FFF2-40B4-BE49-F238E27FC236}">
                <a16:creationId xmlns:a16="http://schemas.microsoft.com/office/drawing/2014/main" id="{548DC62C-148A-6532-3309-FBEE22FB5123}"/>
              </a:ext>
            </a:extLst>
          </p:cNvPr>
          <p:cNvSpPr txBox="1"/>
          <p:nvPr/>
        </p:nvSpPr>
        <p:spPr>
          <a:xfrm>
            <a:off x="1676400" y="4401585"/>
            <a:ext cx="6096000" cy="1760225"/>
          </a:xfrm>
          <a:prstGeom prst="rect">
            <a:avLst/>
          </a:prstGeom>
        </p:spPr>
        <p:txBody>
          <a:bodyPr wrap="square" lIns="0" tIns="0" rIns="0" bIns="0" rtlCol="0" anchor="t">
            <a:spAutoFit/>
          </a:bodyPr>
          <a:lstStyle/>
          <a:p>
            <a:pPr>
              <a:lnSpc>
                <a:spcPts val="2800"/>
              </a:lnSpc>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Andrew J. K. Phillips, </a:t>
            </a:r>
            <a:r>
              <a:rPr lang="vi-VN" sz="2000" i="1" dirty="0">
                <a:latin typeface="Lato" panose="020F0502020204030203" pitchFamily="34" charset="0"/>
                <a:ea typeface="Lato" panose="020F0502020204030203" pitchFamily="34" charset="0"/>
                <a:cs typeface="Lato" panose="020F0502020204030203" pitchFamily="34" charset="0"/>
              </a:rPr>
              <a:t>Mô hình ngủ/thức không đều liên quan đến thành tích học tập kém và sự chậm trễ nhịp sinh học cũng như thời gian ngủ/thức ở sinh viên đại học</a:t>
            </a:r>
            <a:r>
              <a:rPr lang="en-US" sz="2000" dirty="0">
                <a:latin typeface="Lato" panose="020F0502020204030203" pitchFamily="34" charset="0"/>
                <a:ea typeface="Lato" panose="020F0502020204030203" pitchFamily="34" charset="0"/>
                <a:cs typeface="Lato" panose="020F0502020204030203" pitchFamily="34" charset="0"/>
              </a:rPr>
              <a:t>, Scientific Reports, 2017</a:t>
            </a:r>
          </a:p>
          <a:p>
            <a:pPr>
              <a:lnSpc>
                <a:spcPts val="2800"/>
              </a:lnSpc>
            </a:pPr>
            <a:endPar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
        <p:nvSpPr>
          <p:cNvPr id="27" name="TextBox 27">
            <a:extLst>
              <a:ext uri="{FF2B5EF4-FFF2-40B4-BE49-F238E27FC236}">
                <a16:creationId xmlns:a16="http://schemas.microsoft.com/office/drawing/2014/main" id="{7A432A7A-BCA5-BCCC-FF5D-15B095A44A40}"/>
              </a:ext>
            </a:extLst>
          </p:cNvPr>
          <p:cNvSpPr txBox="1"/>
          <p:nvPr/>
        </p:nvSpPr>
        <p:spPr>
          <a:xfrm>
            <a:off x="10729764" y="4433423"/>
            <a:ext cx="6303540" cy="1411477"/>
          </a:xfrm>
          <a:prstGeom prst="rect">
            <a:avLst/>
          </a:prstGeom>
        </p:spPr>
        <p:txBody>
          <a:bodyPr wrap="square" lIns="0" tIns="0" rIns="0" bIns="0" rtlCol="0" anchor="t">
            <a:spAutoFit/>
          </a:bodyPr>
          <a:lstStyle/>
          <a:p>
            <a:pPr>
              <a:lnSpc>
                <a:spcPts val="2800"/>
              </a:lnSpc>
            </a:pPr>
            <a:r>
              <a:rPr lang="en-US" sz="2000" dirty="0">
                <a:latin typeface="Lato" panose="020F0502020204030203" pitchFamily="34" charset="0"/>
                <a:ea typeface="Lato" panose="020F0502020204030203" pitchFamily="34" charset="0"/>
                <a:cs typeface="Lato" panose="020F0502020204030203" pitchFamily="34" charset="0"/>
              </a:rPr>
              <a:t>Benjamin Smarr, </a:t>
            </a:r>
            <a:r>
              <a:rPr lang="vi-VN" sz="2000" i="1" dirty="0">
                <a:latin typeface="Lato" panose="020F0502020204030203" pitchFamily="34" charset="0"/>
                <a:ea typeface="Lato" panose="020F0502020204030203" pitchFamily="34" charset="0"/>
                <a:cs typeface="Lato" panose="020F0502020204030203" pitchFamily="34" charset="0"/>
              </a:rPr>
              <a:t>3,4 triệu lượt đăng nhập hệ thống quản lý học tập thực tế cho thấy phần lớn sinh viên gặp “lệch múi giờ xã hội”, có tương quan với thành tích học tập giảm sút</a:t>
            </a:r>
            <a:r>
              <a:rPr lang="en-US" sz="2000" dirty="0">
                <a:latin typeface="Lato" panose="020F0502020204030203" pitchFamily="34" charset="0"/>
                <a:ea typeface="Lato" panose="020F0502020204030203" pitchFamily="34" charset="0"/>
                <a:cs typeface="Lato" panose="020F0502020204030203" pitchFamily="34" charset="0"/>
              </a:rPr>
              <a:t>, Scientific Reports , 2018</a:t>
            </a:r>
            <a:endPar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Tree>
    <p:extLst>
      <p:ext uri="{BB962C8B-B14F-4D97-AF65-F5344CB8AC3E}">
        <p14:creationId xmlns:p14="http://schemas.microsoft.com/office/powerpoint/2010/main" val="272109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EDB3E-5519-0B38-F08E-77FE41FC118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EC3EC75-20A7-A709-D446-79632771528E}"/>
              </a:ext>
            </a:extLst>
          </p:cNvPr>
          <p:cNvGrpSpPr/>
          <p:nvPr/>
        </p:nvGrpSpPr>
        <p:grpSpPr>
          <a:xfrm>
            <a:off x="-152636" y="8429631"/>
            <a:ext cx="18571466" cy="2019898"/>
            <a:chOff x="0" y="0"/>
            <a:chExt cx="5587223" cy="607686"/>
          </a:xfrm>
        </p:grpSpPr>
        <p:sp>
          <p:nvSpPr>
            <p:cNvPr id="3" name="Freeform 3">
              <a:extLst>
                <a:ext uri="{FF2B5EF4-FFF2-40B4-BE49-F238E27FC236}">
                  <a16:creationId xmlns:a16="http://schemas.microsoft.com/office/drawing/2014/main" id="{DB9088CF-0F3A-22E0-097F-9E57ECD790B4}"/>
                </a:ext>
              </a:extLst>
            </p:cNvPr>
            <p:cNvSpPr/>
            <p:nvPr/>
          </p:nvSpPr>
          <p:spPr>
            <a:xfrm>
              <a:off x="0" y="0"/>
              <a:ext cx="5587223" cy="607686"/>
            </a:xfrm>
            <a:custGeom>
              <a:avLst/>
              <a:gdLst/>
              <a:ahLst/>
              <a:cxnLst/>
              <a:rect l="l" t="t" r="r" b="b"/>
              <a:pathLst>
                <a:path w="5587223" h="607686">
                  <a:moveTo>
                    <a:pt x="0" y="0"/>
                  </a:moveTo>
                  <a:lnTo>
                    <a:pt x="5587223" y="0"/>
                  </a:lnTo>
                  <a:lnTo>
                    <a:pt x="5587223" y="607686"/>
                  </a:lnTo>
                  <a:lnTo>
                    <a:pt x="0" y="607686"/>
                  </a:lnTo>
                  <a:close/>
                </a:path>
              </a:pathLst>
            </a:custGeom>
            <a:solidFill>
              <a:srgbClr val="EBE2D6"/>
            </a:solidFill>
          </p:spPr>
          <p:txBody>
            <a:bodyPr/>
            <a:lstStyle/>
            <a:p>
              <a:endParaRPr lang="en-US"/>
            </a:p>
          </p:txBody>
        </p:sp>
        <p:sp>
          <p:nvSpPr>
            <p:cNvPr id="4" name="TextBox 4">
              <a:extLst>
                <a:ext uri="{FF2B5EF4-FFF2-40B4-BE49-F238E27FC236}">
                  <a16:creationId xmlns:a16="http://schemas.microsoft.com/office/drawing/2014/main" id="{07D19F43-A659-121F-696F-167955E04A8A}"/>
                </a:ext>
              </a:extLst>
            </p:cNvPr>
            <p:cNvSpPr txBox="1"/>
            <p:nvPr/>
          </p:nvSpPr>
          <p:spPr>
            <a:xfrm>
              <a:off x="0" y="-38100"/>
              <a:ext cx="5587223" cy="64578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10543A38-5B35-B06E-A3C5-3A989586AA37}"/>
              </a:ext>
            </a:extLst>
          </p:cNvPr>
          <p:cNvGrpSpPr/>
          <p:nvPr/>
        </p:nvGrpSpPr>
        <p:grpSpPr>
          <a:xfrm>
            <a:off x="514350" y="6172200"/>
            <a:ext cx="17259300" cy="3600450"/>
            <a:chOff x="0" y="0"/>
            <a:chExt cx="2673917" cy="557804"/>
          </a:xfrm>
        </p:grpSpPr>
        <p:sp>
          <p:nvSpPr>
            <p:cNvPr id="6" name="Freeform 6">
              <a:extLst>
                <a:ext uri="{FF2B5EF4-FFF2-40B4-BE49-F238E27FC236}">
                  <a16:creationId xmlns:a16="http://schemas.microsoft.com/office/drawing/2014/main" id="{C39F1DE3-463E-3080-E067-3CA8E6A1E6CA}"/>
                </a:ext>
              </a:extLst>
            </p:cNvPr>
            <p:cNvSpPr/>
            <p:nvPr/>
          </p:nvSpPr>
          <p:spPr>
            <a:xfrm>
              <a:off x="0" y="0"/>
              <a:ext cx="2673917" cy="557804"/>
            </a:xfrm>
            <a:custGeom>
              <a:avLst/>
              <a:gdLst/>
              <a:ahLst/>
              <a:cxnLst/>
              <a:rect l="l" t="t" r="r" b="b"/>
              <a:pathLst>
                <a:path w="2673917" h="557804">
                  <a:moveTo>
                    <a:pt x="0" y="0"/>
                  </a:moveTo>
                  <a:lnTo>
                    <a:pt x="2673917" y="0"/>
                  </a:lnTo>
                  <a:lnTo>
                    <a:pt x="2673917" y="557804"/>
                  </a:lnTo>
                  <a:lnTo>
                    <a:pt x="0" y="557804"/>
                  </a:lnTo>
                  <a:close/>
                </a:path>
              </a:pathLst>
            </a:custGeom>
            <a:blipFill>
              <a:blip r:embed="rId2"/>
              <a:stretch>
                <a:fillRect t="-132140" b="-87236"/>
              </a:stretch>
            </a:blipFill>
          </p:spPr>
          <p:txBody>
            <a:bodyPr/>
            <a:lstStyle/>
            <a:p>
              <a:endParaRPr lang="en-US"/>
            </a:p>
          </p:txBody>
        </p:sp>
      </p:grpSp>
      <p:sp>
        <p:nvSpPr>
          <p:cNvPr id="7" name="TextBox 7">
            <a:extLst>
              <a:ext uri="{FF2B5EF4-FFF2-40B4-BE49-F238E27FC236}">
                <a16:creationId xmlns:a16="http://schemas.microsoft.com/office/drawing/2014/main" id="{3E86B9F6-FB0A-78DD-079B-27E13CFFDF3C}"/>
              </a:ext>
            </a:extLst>
          </p:cNvPr>
          <p:cNvSpPr txBox="1"/>
          <p:nvPr/>
        </p:nvSpPr>
        <p:spPr>
          <a:xfrm>
            <a:off x="1068002" y="876300"/>
            <a:ext cx="7923598" cy="1320811"/>
          </a:xfrm>
          <a:prstGeom prst="rect">
            <a:avLst/>
          </a:prstGeom>
        </p:spPr>
        <p:txBody>
          <a:bodyPr wrap="square" lIns="0" tIns="0" rIns="0" bIns="0" rtlCol="0" anchor="t">
            <a:spAutoFit/>
          </a:bodyPr>
          <a:lstStyle/>
          <a:p>
            <a:pPr algn="just">
              <a:lnSpc>
                <a:spcPts val="11060"/>
              </a:lnSpc>
            </a:pPr>
            <a:r>
              <a:rPr lang="en-US" sz="7900" b="1" spc="-197" dirty="0">
                <a:solidFill>
                  <a:srgbClr val="000000"/>
                </a:solidFill>
                <a:latin typeface="Roboto Bold"/>
                <a:ea typeface="Roboto Bold"/>
                <a:cs typeface="Roboto Bold"/>
                <a:sym typeface="Roboto Bold"/>
              </a:rPr>
              <a:t>Tài </a:t>
            </a:r>
            <a:r>
              <a:rPr lang="en-US" sz="7900" b="1" spc="-197" dirty="0" err="1">
                <a:solidFill>
                  <a:srgbClr val="000000"/>
                </a:solidFill>
                <a:latin typeface="Roboto Bold"/>
                <a:ea typeface="Roboto Bold"/>
                <a:cs typeface="Roboto Bold"/>
                <a:sym typeface="Roboto Bold"/>
              </a:rPr>
              <a:t>liệu</a:t>
            </a:r>
            <a:r>
              <a:rPr lang="en-US" sz="7900" b="1" spc="-197" dirty="0">
                <a:solidFill>
                  <a:srgbClr val="000000"/>
                </a:solidFill>
                <a:latin typeface="Roboto Bold"/>
                <a:ea typeface="Roboto Bold"/>
                <a:cs typeface="Roboto Bold"/>
                <a:sym typeface="Roboto Bold"/>
              </a:rPr>
              <a:t> </a:t>
            </a:r>
            <a:r>
              <a:rPr lang="en-US" sz="7900" b="1" spc="-197" dirty="0" err="1">
                <a:solidFill>
                  <a:srgbClr val="000000"/>
                </a:solidFill>
                <a:latin typeface="Roboto Bold"/>
                <a:ea typeface="Roboto Bold"/>
                <a:cs typeface="Roboto Bold"/>
                <a:sym typeface="Roboto Bold"/>
              </a:rPr>
              <a:t>tham</a:t>
            </a:r>
            <a:r>
              <a:rPr lang="en-US" sz="7900" b="1" spc="-197" dirty="0">
                <a:solidFill>
                  <a:srgbClr val="000000"/>
                </a:solidFill>
                <a:latin typeface="Roboto Bold"/>
                <a:ea typeface="Roboto Bold"/>
                <a:cs typeface="Roboto Bold"/>
                <a:sym typeface="Roboto Bold"/>
              </a:rPr>
              <a:t> </a:t>
            </a:r>
            <a:r>
              <a:rPr lang="en-US" sz="7900" b="1" spc="-197" dirty="0" err="1">
                <a:solidFill>
                  <a:srgbClr val="000000"/>
                </a:solidFill>
                <a:latin typeface="Roboto Bold"/>
                <a:ea typeface="Roboto Bold"/>
                <a:cs typeface="Roboto Bold"/>
                <a:sym typeface="Roboto Bold"/>
              </a:rPr>
              <a:t>khảo</a:t>
            </a:r>
            <a:endParaRPr lang="en-US" sz="7900" b="1" spc="-197" dirty="0">
              <a:solidFill>
                <a:srgbClr val="000000"/>
              </a:solidFill>
              <a:latin typeface="Roboto Bold"/>
              <a:ea typeface="Roboto Bold"/>
              <a:cs typeface="Roboto Bold"/>
              <a:sym typeface="Roboto Bold"/>
            </a:endParaRPr>
          </a:p>
        </p:txBody>
      </p:sp>
      <p:grpSp>
        <p:nvGrpSpPr>
          <p:cNvPr id="9" name="Group 9">
            <a:extLst>
              <a:ext uri="{FF2B5EF4-FFF2-40B4-BE49-F238E27FC236}">
                <a16:creationId xmlns:a16="http://schemas.microsoft.com/office/drawing/2014/main" id="{15E99C5B-0FE7-C453-1FAF-1216D7C4B576}"/>
              </a:ext>
            </a:extLst>
          </p:cNvPr>
          <p:cNvGrpSpPr/>
          <p:nvPr/>
        </p:nvGrpSpPr>
        <p:grpSpPr>
          <a:xfrm>
            <a:off x="17349683" y="9345065"/>
            <a:ext cx="423967" cy="427585"/>
            <a:chOff x="0" y="0"/>
            <a:chExt cx="205716" cy="207472"/>
          </a:xfrm>
        </p:grpSpPr>
        <p:sp>
          <p:nvSpPr>
            <p:cNvPr id="10" name="Freeform 10">
              <a:extLst>
                <a:ext uri="{FF2B5EF4-FFF2-40B4-BE49-F238E27FC236}">
                  <a16:creationId xmlns:a16="http://schemas.microsoft.com/office/drawing/2014/main" id="{179CFAD9-6FC6-430C-36BC-C4C36CE2E3FC}"/>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1" name="TextBox 11">
              <a:extLst>
                <a:ext uri="{FF2B5EF4-FFF2-40B4-BE49-F238E27FC236}">
                  <a16:creationId xmlns:a16="http://schemas.microsoft.com/office/drawing/2014/main" id="{61769C7B-859F-E16B-8618-5C69B164118B}"/>
                </a:ext>
              </a:extLst>
            </p:cNvPr>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18</a:t>
              </a:r>
            </a:p>
          </p:txBody>
        </p:sp>
      </p:grpSp>
      <p:grpSp>
        <p:nvGrpSpPr>
          <p:cNvPr id="12" name="Group 12">
            <a:extLst>
              <a:ext uri="{FF2B5EF4-FFF2-40B4-BE49-F238E27FC236}">
                <a16:creationId xmlns:a16="http://schemas.microsoft.com/office/drawing/2014/main" id="{B0F0CCED-E92A-DC05-590D-6CAC20DCBB7A}"/>
              </a:ext>
            </a:extLst>
          </p:cNvPr>
          <p:cNvGrpSpPr/>
          <p:nvPr/>
        </p:nvGrpSpPr>
        <p:grpSpPr>
          <a:xfrm>
            <a:off x="1254696" y="2837461"/>
            <a:ext cx="257348" cy="257348"/>
            <a:chOff x="0" y="0"/>
            <a:chExt cx="812800" cy="812800"/>
          </a:xfrm>
        </p:grpSpPr>
        <p:sp>
          <p:nvSpPr>
            <p:cNvPr id="13" name="Freeform 13">
              <a:extLst>
                <a:ext uri="{FF2B5EF4-FFF2-40B4-BE49-F238E27FC236}">
                  <a16:creationId xmlns:a16="http://schemas.microsoft.com/office/drawing/2014/main" id="{9E8F9D44-49C8-9F24-6619-2626ECB1A6A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4" name="TextBox 14">
              <a:extLst>
                <a:ext uri="{FF2B5EF4-FFF2-40B4-BE49-F238E27FC236}">
                  <a16:creationId xmlns:a16="http://schemas.microsoft.com/office/drawing/2014/main" id="{8E89BB23-4548-6D27-5808-381204302C81}"/>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5" name="Group 15">
            <a:extLst>
              <a:ext uri="{FF2B5EF4-FFF2-40B4-BE49-F238E27FC236}">
                <a16:creationId xmlns:a16="http://schemas.microsoft.com/office/drawing/2014/main" id="{6B3FEF7B-6CEF-5639-ED38-2670DCB28677}"/>
              </a:ext>
            </a:extLst>
          </p:cNvPr>
          <p:cNvGrpSpPr/>
          <p:nvPr/>
        </p:nvGrpSpPr>
        <p:grpSpPr>
          <a:xfrm>
            <a:off x="10308059" y="2869299"/>
            <a:ext cx="257348" cy="257348"/>
            <a:chOff x="0" y="0"/>
            <a:chExt cx="812800" cy="812800"/>
          </a:xfrm>
        </p:grpSpPr>
        <p:sp>
          <p:nvSpPr>
            <p:cNvPr id="16" name="Freeform 16">
              <a:extLst>
                <a:ext uri="{FF2B5EF4-FFF2-40B4-BE49-F238E27FC236}">
                  <a16:creationId xmlns:a16="http://schemas.microsoft.com/office/drawing/2014/main" id="{3C100648-9EEC-632F-71B5-4CC999FA9F1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17" name="TextBox 17">
              <a:extLst>
                <a:ext uri="{FF2B5EF4-FFF2-40B4-BE49-F238E27FC236}">
                  <a16:creationId xmlns:a16="http://schemas.microsoft.com/office/drawing/2014/main" id="{34F9D89A-535A-0E0F-0B12-0B229710D69F}"/>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18" name="Group 18">
            <a:extLst>
              <a:ext uri="{FF2B5EF4-FFF2-40B4-BE49-F238E27FC236}">
                <a16:creationId xmlns:a16="http://schemas.microsoft.com/office/drawing/2014/main" id="{9C31171F-D705-02B3-E181-EF9C8CEF61BF}"/>
              </a:ext>
            </a:extLst>
          </p:cNvPr>
          <p:cNvGrpSpPr/>
          <p:nvPr/>
        </p:nvGrpSpPr>
        <p:grpSpPr>
          <a:xfrm>
            <a:off x="1254696" y="4707939"/>
            <a:ext cx="257348" cy="257348"/>
            <a:chOff x="0" y="0"/>
            <a:chExt cx="812800" cy="812800"/>
          </a:xfrm>
        </p:grpSpPr>
        <p:sp>
          <p:nvSpPr>
            <p:cNvPr id="19" name="Freeform 19">
              <a:extLst>
                <a:ext uri="{FF2B5EF4-FFF2-40B4-BE49-F238E27FC236}">
                  <a16:creationId xmlns:a16="http://schemas.microsoft.com/office/drawing/2014/main" id="{1F64BE23-603E-0DEB-4763-5F3E447DDA5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0" name="TextBox 20">
              <a:extLst>
                <a:ext uri="{FF2B5EF4-FFF2-40B4-BE49-F238E27FC236}">
                  <a16:creationId xmlns:a16="http://schemas.microsoft.com/office/drawing/2014/main" id="{33A4B2B5-756B-D3D8-B01A-C2E305768ADC}"/>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grpSp>
        <p:nvGrpSpPr>
          <p:cNvPr id="21" name="Group 21">
            <a:extLst>
              <a:ext uri="{FF2B5EF4-FFF2-40B4-BE49-F238E27FC236}">
                <a16:creationId xmlns:a16="http://schemas.microsoft.com/office/drawing/2014/main" id="{062F005F-108B-D248-D3C8-F5286174DDF8}"/>
              </a:ext>
            </a:extLst>
          </p:cNvPr>
          <p:cNvGrpSpPr/>
          <p:nvPr/>
        </p:nvGrpSpPr>
        <p:grpSpPr>
          <a:xfrm>
            <a:off x="10308059" y="4739777"/>
            <a:ext cx="257348" cy="257348"/>
            <a:chOff x="0" y="0"/>
            <a:chExt cx="812800" cy="812800"/>
          </a:xfrm>
        </p:grpSpPr>
        <p:sp>
          <p:nvSpPr>
            <p:cNvPr id="22" name="Freeform 22">
              <a:extLst>
                <a:ext uri="{FF2B5EF4-FFF2-40B4-BE49-F238E27FC236}">
                  <a16:creationId xmlns:a16="http://schemas.microsoft.com/office/drawing/2014/main" id="{AEF05510-AD2B-EB09-F948-B32EB97518B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US"/>
            </a:p>
          </p:txBody>
        </p:sp>
        <p:sp>
          <p:nvSpPr>
            <p:cNvPr id="23" name="TextBox 23">
              <a:extLst>
                <a:ext uri="{FF2B5EF4-FFF2-40B4-BE49-F238E27FC236}">
                  <a16:creationId xmlns:a16="http://schemas.microsoft.com/office/drawing/2014/main" id="{A93CECDF-07CC-F646-7C61-343A82AD50BA}"/>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sp>
        <p:nvSpPr>
          <p:cNvPr id="24" name="TextBox 24">
            <a:extLst>
              <a:ext uri="{FF2B5EF4-FFF2-40B4-BE49-F238E27FC236}">
                <a16:creationId xmlns:a16="http://schemas.microsoft.com/office/drawing/2014/main" id="{B17984D5-B305-EEA3-B7EE-2CADC66C5C53}"/>
              </a:ext>
            </a:extLst>
          </p:cNvPr>
          <p:cNvSpPr txBox="1"/>
          <p:nvPr/>
        </p:nvSpPr>
        <p:spPr>
          <a:xfrm>
            <a:off x="1676400" y="2722367"/>
            <a:ext cx="6781800" cy="1048364"/>
          </a:xfrm>
          <a:prstGeom prst="rect">
            <a:avLst/>
          </a:prstGeom>
        </p:spPr>
        <p:txBody>
          <a:bodyPr wrap="square" lIns="0" tIns="0" rIns="0" bIns="0" rtlCol="0" anchor="t">
            <a:spAutoFit/>
          </a:bodyPr>
          <a:lstStyle/>
          <a:p>
            <a:pPr>
              <a:lnSpc>
                <a:spcPts val="2800"/>
              </a:lnSpc>
            </a:pPr>
            <a:r>
              <a:rPr lang="en-US" sz="2000" dirty="0">
                <a:latin typeface="Lato" panose="020F0502020204030203" pitchFamily="34" charset="0"/>
                <a:ea typeface="Lato" panose="020F0502020204030203" pitchFamily="34" charset="0"/>
                <a:cs typeface="Lato" panose="020F0502020204030203" pitchFamily="34" charset="0"/>
              </a:rPr>
              <a:t>National Institutes of Health, </a:t>
            </a:r>
            <a:r>
              <a:rPr lang="en-US" sz="2000" i="1" dirty="0" err="1">
                <a:latin typeface="Lato" panose="020F0502020204030203" pitchFamily="34" charset="0"/>
                <a:ea typeface="Lato" panose="020F0502020204030203" pitchFamily="34" charset="0"/>
                <a:cs typeface="Lato" panose="020F0502020204030203" pitchFamily="34" charset="0"/>
              </a:rPr>
              <a:t>Giấc</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ngủ</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không</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đều</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và</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thói</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quen</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đi</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ngủ</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muộn</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có</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liên</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quan</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đến</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kết</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quả</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học</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tập</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kém</a:t>
            </a:r>
            <a:r>
              <a:rPr lang="en-US" sz="2000" i="1" dirty="0">
                <a:latin typeface="Lato" panose="020F0502020204030203" pitchFamily="34" charset="0"/>
                <a:ea typeface="Lato" panose="020F0502020204030203" pitchFamily="34" charset="0"/>
                <a:cs typeface="Lato" panose="020F0502020204030203" pitchFamily="34" charset="0"/>
              </a:rPr>
              <a:t> ở </a:t>
            </a:r>
            <a:r>
              <a:rPr lang="en-US" sz="2000" i="1" dirty="0" err="1">
                <a:latin typeface="Lato" panose="020F0502020204030203" pitchFamily="34" charset="0"/>
                <a:ea typeface="Lato" panose="020F0502020204030203" pitchFamily="34" charset="0"/>
                <a:cs typeface="Lato" panose="020F0502020204030203" pitchFamily="34" charset="0"/>
              </a:rPr>
              <a:t>học</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sinh</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trung</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i="1" dirty="0" err="1">
                <a:latin typeface="Lato" panose="020F0502020204030203" pitchFamily="34" charset="0"/>
                <a:ea typeface="Lato" panose="020F0502020204030203" pitchFamily="34" charset="0"/>
                <a:cs typeface="Lato" panose="020F0502020204030203" pitchFamily="34" charset="0"/>
              </a:rPr>
              <a:t>học</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Thông </a:t>
            </a:r>
            <a:r>
              <a:rPr lang="en-US" sz="2000" dirty="0" err="1">
                <a:latin typeface="Lato" panose="020F0502020204030203" pitchFamily="34" charset="0"/>
                <a:ea typeface="Lato" panose="020F0502020204030203" pitchFamily="34" charset="0"/>
                <a:cs typeface="Lato" panose="020F0502020204030203" pitchFamily="34" charset="0"/>
              </a:rPr>
              <a:t>cáo</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báo</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chí</a:t>
            </a:r>
            <a:r>
              <a:rPr lang="en-US" sz="2000" dirty="0">
                <a:latin typeface="Lato" panose="020F0502020204030203" pitchFamily="34" charset="0"/>
                <a:ea typeface="Lato" panose="020F0502020204030203" pitchFamily="34" charset="0"/>
                <a:cs typeface="Lato" panose="020F0502020204030203" pitchFamily="34" charset="0"/>
              </a:rPr>
              <a:t> </a:t>
            </a:r>
            <a:r>
              <a:rPr lang="en-US" sz="2000" dirty="0" err="1">
                <a:latin typeface="Lato" panose="020F0502020204030203" pitchFamily="34" charset="0"/>
                <a:ea typeface="Lato" panose="020F0502020204030203" pitchFamily="34" charset="0"/>
                <a:cs typeface="Lato" panose="020F0502020204030203" pitchFamily="34" charset="0"/>
              </a:rPr>
              <a:t>của</a:t>
            </a:r>
            <a:r>
              <a:rPr lang="en-US" sz="2000" dirty="0">
                <a:latin typeface="Lato" panose="020F0502020204030203" pitchFamily="34" charset="0"/>
                <a:ea typeface="Lato" panose="020F0502020204030203" pitchFamily="34" charset="0"/>
                <a:cs typeface="Lato" panose="020F0502020204030203" pitchFamily="34" charset="0"/>
              </a:rPr>
              <a:t> NIH, 2024</a:t>
            </a:r>
            <a:endPar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
        <p:nvSpPr>
          <p:cNvPr id="25" name="TextBox 25">
            <a:extLst>
              <a:ext uri="{FF2B5EF4-FFF2-40B4-BE49-F238E27FC236}">
                <a16:creationId xmlns:a16="http://schemas.microsoft.com/office/drawing/2014/main" id="{E2DE9505-6474-0A57-DDEC-B7B3B27CEF3D}"/>
              </a:ext>
            </a:extLst>
          </p:cNvPr>
          <p:cNvSpPr txBox="1"/>
          <p:nvPr/>
        </p:nvSpPr>
        <p:spPr>
          <a:xfrm>
            <a:off x="10729764" y="2754205"/>
            <a:ext cx="6186636" cy="1052404"/>
          </a:xfrm>
          <a:prstGeom prst="rect">
            <a:avLst/>
          </a:prstGeom>
        </p:spPr>
        <p:txBody>
          <a:bodyPr wrap="square" lIns="0" tIns="0" rIns="0" bIns="0" rtlCol="0" anchor="t">
            <a:spAutoFit/>
          </a:bodyPr>
          <a:lstStyle/>
          <a:p>
            <a:pPr>
              <a:lnSpc>
                <a:spcPts val="2800"/>
              </a:lnSpc>
            </a:pP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Nhóm</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nghiên</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cứu</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điều</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en-US" sz="2000" dirty="0" err="1">
                <a:solidFill>
                  <a:srgbClr val="000000"/>
                </a:solidFill>
                <a:latin typeface="Lato" panose="020F0502020204030203" pitchFamily="34" charset="0"/>
                <a:ea typeface="Lato" panose="020F0502020204030203" pitchFamily="34" charset="0"/>
                <a:cs typeface="Lato" panose="020F0502020204030203" pitchFamily="34" charset="0"/>
                <a:sym typeface="Lato Bold"/>
              </a:rPr>
              <a:t>dưỡng</a:t>
            </a: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 </a:t>
            </a:r>
            <a:r>
              <a:rPr lang="vi-VN" sz="2000" i="1" dirty="0">
                <a:latin typeface="Lato" panose="020F0502020204030203" pitchFamily="34" charset="0"/>
                <a:ea typeface="Lato" panose="020F0502020204030203" pitchFamily="34" charset="0"/>
                <a:cs typeface="Lato" panose="020F0502020204030203" pitchFamily="34" charset="0"/>
              </a:rPr>
              <a:t>Thói quen ngủ và ảnh hưởng của chúng đến thành tích học tập của sinh viên ngành Điều dưỡng</a:t>
            </a:r>
            <a:r>
              <a:rPr lang="en-US" sz="2000" dirty="0">
                <a:latin typeface="Lato" panose="020F0502020204030203" pitchFamily="34" charset="0"/>
                <a:ea typeface="Lato" panose="020F0502020204030203" pitchFamily="34" charset="0"/>
                <a:cs typeface="Lato" panose="020F0502020204030203" pitchFamily="34" charset="0"/>
              </a:rPr>
              <a:t>, BMC Nursing, 2021</a:t>
            </a:r>
            <a:endPar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
        <p:nvSpPr>
          <p:cNvPr id="26" name="TextBox 26">
            <a:extLst>
              <a:ext uri="{FF2B5EF4-FFF2-40B4-BE49-F238E27FC236}">
                <a16:creationId xmlns:a16="http://schemas.microsoft.com/office/drawing/2014/main" id="{989A0FD5-6239-69E9-5F54-D6A71BC38885}"/>
              </a:ext>
            </a:extLst>
          </p:cNvPr>
          <p:cNvSpPr txBox="1"/>
          <p:nvPr/>
        </p:nvSpPr>
        <p:spPr>
          <a:xfrm>
            <a:off x="1676400" y="4592845"/>
            <a:ext cx="6619919" cy="1042080"/>
          </a:xfrm>
          <a:prstGeom prst="rect">
            <a:avLst/>
          </a:prstGeom>
        </p:spPr>
        <p:txBody>
          <a:bodyPr wrap="square" lIns="0" tIns="0" rIns="0" bIns="0" rtlCol="0" anchor="t">
            <a:spAutoFit/>
          </a:bodyPr>
          <a:lstStyle/>
          <a:p>
            <a:pPr>
              <a:lnSpc>
                <a:spcPts val="2800"/>
              </a:lnSpc>
            </a:pPr>
            <a:r>
              <a:rPr lang="en-US" sz="2000" dirty="0">
                <a:latin typeface="Lato" panose="020F0502020204030203" pitchFamily="34" charset="0"/>
                <a:ea typeface="Lato" panose="020F0502020204030203" pitchFamily="34" charset="0"/>
                <a:cs typeface="Lato" panose="020F0502020204030203" pitchFamily="34" charset="0"/>
              </a:rPr>
              <a:t>Tom’s Guide,</a:t>
            </a:r>
            <a:r>
              <a:rPr lang="en-US" sz="2000" i="1" dirty="0">
                <a:latin typeface="Lato" panose="020F0502020204030203" pitchFamily="34" charset="0"/>
                <a:ea typeface="Lato" panose="020F0502020204030203" pitchFamily="34" charset="0"/>
                <a:cs typeface="Lato" panose="020F0502020204030203" pitchFamily="34" charset="0"/>
              </a:rPr>
              <a:t> </a:t>
            </a:r>
            <a:r>
              <a:rPr lang="vi-VN" sz="2000" i="1" dirty="0">
                <a:latin typeface="Lato" panose="020F0502020204030203" pitchFamily="34" charset="0"/>
                <a:ea typeface="Lato" panose="020F0502020204030203" pitchFamily="34" charset="0"/>
                <a:cs typeface="Lato" panose="020F0502020204030203" pitchFamily="34" charset="0"/>
              </a:rPr>
              <a:t>“Lệch múi giờ xã hội” có thể làm giảm điểm số của bạn — 5 cách giúp bạn ngủ tốt hơn trong học kỳ này</a:t>
            </a:r>
            <a:r>
              <a:rPr lang="en-US" sz="2000" dirty="0">
                <a:latin typeface="Lato" panose="020F0502020204030203" pitchFamily="34" charset="0"/>
                <a:ea typeface="Lato" panose="020F0502020204030203" pitchFamily="34" charset="0"/>
                <a:cs typeface="Lato" panose="020F0502020204030203" pitchFamily="34" charset="0"/>
              </a:rPr>
              <a:t>, Scientific Reports, 2025</a:t>
            </a:r>
            <a:endPar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endParaRPr>
          </a:p>
        </p:txBody>
      </p:sp>
      <p:sp>
        <p:nvSpPr>
          <p:cNvPr id="27" name="TextBox 27">
            <a:extLst>
              <a:ext uri="{FF2B5EF4-FFF2-40B4-BE49-F238E27FC236}">
                <a16:creationId xmlns:a16="http://schemas.microsoft.com/office/drawing/2014/main" id="{760581AA-C613-BC7B-466B-082FA837BE56}"/>
              </a:ext>
            </a:extLst>
          </p:cNvPr>
          <p:cNvSpPr txBox="1"/>
          <p:nvPr/>
        </p:nvSpPr>
        <p:spPr>
          <a:xfrm>
            <a:off x="10729764" y="4624683"/>
            <a:ext cx="6619919" cy="1042080"/>
          </a:xfrm>
          <a:prstGeom prst="rect">
            <a:avLst/>
          </a:prstGeom>
        </p:spPr>
        <p:txBody>
          <a:bodyPr wrap="square" lIns="0" tIns="0" rIns="0" bIns="0" rtlCol="0" anchor="t">
            <a:spAutoFit/>
          </a:bodyPr>
          <a:lstStyle/>
          <a:p>
            <a:pPr>
              <a:lnSpc>
                <a:spcPts val="2800"/>
              </a:lnSpc>
            </a:pPr>
            <a:r>
              <a:rPr lang="en-US" sz="2000" dirty="0">
                <a:solidFill>
                  <a:srgbClr val="000000"/>
                </a:solidFill>
                <a:latin typeface="Lato" panose="020F0502020204030203" pitchFamily="34" charset="0"/>
                <a:ea typeface="Lato" panose="020F0502020204030203" pitchFamily="34" charset="0"/>
                <a:cs typeface="Lato" panose="020F0502020204030203" pitchFamily="34" charset="0"/>
                <a:sym typeface="Lato Bold"/>
              </a:rPr>
              <a:t>Alice Masini, </a:t>
            </a:r>
            <a:r>
              <a:rPr lang="vi-VN" sz="2000" i="1" dirty="0">
                <a:latin typeface="Lato" panose="020F0502020204030203" pitchFamily="34" charset="0"/>
                <a:ea typeface="Lato" panose="020F0502020204030203" pitchFamily="34" charset="0"/>
                <a:cs typeface="Lato" panose="020F0502020204030203" pitchFamily="34" charset="0"/>
              </a:rPr>
              <a:t>Đánh giá các can thiệp tại trường bao gồm bài tập về nhà để thúc đẩy lối sống khỏe mạnh: tổng quan hệ thống và phân tích tổng hợp</a:t>
            </a:r>
            <a:r>
              <a:rPr lang="en-US" sz="2000" i="1" dirty="0">
                <a:latin typeface="Lato" panose="020F0502020204030203" pitchFamily="34" charset="0"/>
                <a:ea typeface="Lato" panose="020F0502020204030203" pitchFamily="34" charset="0"/>
                <a:cs typeface="Lato" panose="020F0502020204030203" pitchFamily="34" charset="0"/>
              </a:rPr>
              <a:t>, </a:t>
            </a:r>
            <a:r>
              <a:rPr lang="en-US" sz="2000" dirty="0">
                <a:latin typeface="Lato" panose="020F0502020204030203" pitchFamily="34" charset="0"/>
                <a:ea typeface="Lato" panose="020F0502020204030203" pitchFamily="34" charset="0"/>
                <a:cs typeface="Lato" panose="020F0502020204030203" pitchFamily="34" charset="0"/>
              </a:rPr>
              <a:t>Journal of Public Health, 2024</a:t>
            </a:r>
          </a:p>
        </p:txBody>
      </p:sp>
    </p:spTree>
    <p:extLst>
      <p:ext uri="{BB962C8B-B14F-4D97-AF65-F5344CB8AC3E}">
        <p14:creationId xmlns:p14="http://schemas.microsoft.com/office/powerpoint/2010/main" val="2166273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19273" y="-151378"/>
            <a:ext cx="11530676" cy="9924028"/>
            <a:chOff x="0" y="0"/>
            <a:chExt cx="1786404" cy="1537492"/>
          </a:xfrm>
        </p:grpSpPr>
        <p:sp>
          <p:nvSpPr>
            <p:cNvPr id="3" name="Freeform 3"/>
            <p:cNvSpPr/>
            <p:nvPr/>
          </p:nvSpPr>
          <p:spPr>
            <a:xfrm flipH="1">
              <a:off x="0" y="0"/>
              <a:ext cx="1786404" cy="1537492"/>
            </a:xfrm>
            <a:custGeom>
              <a:avLst/>
              <a:gdLst/>
              <a:ahLst/>
              <a:cxnLst/>
              <a:rect l="l" t="t" r="r" b="b"/>
              <a:pathLst>
                <a:path w="1786404" h="1537492">
                  <a:moveTo>
                    <a:pt x="1783046" y="0"/>
                  </a:moveTo>
                  <a:lnTo>
                    <a:pt x="3357" y="0"/>
                  </a:lnTo>
                  <a:cubicBezTo>
                    <a:pt x="2467" y="0"/>
                    <a:pt x="1613" y="354"/>
                    <a:pt x="983" y="983"/>
                  </a:cubicBezTo>
                  <a:cubicBezTo>
                    <a:pt x="354" y="1613"/>
                    <a:pt x="0" y="2467"/>
                    <a:pt x="0" y="3357"/>
                  </a:cubicBezTo>
                  <a:lnTo>
                    <a:pt x="0" y="1534134"/>
                  </a:lnTo>
                  <a:cubicBezTo>
                    <a:pt x="0" y="1535025"/>
                    <a:pt x="354" y="1535879"/>
                    <a:pt x="983" y="1536508"/>
                  </a:cubicBezTo>
                  <a:cubicBezTo>
                    <a:pt x="1613" y="1537138"/>
                    <a:pt x="2467" y="1537492"/>
                    <a:pt x="3357" y="1537492"/>
                  </a:cubicBezTo>
                  <a:lnTo>
                    <a:pt x="1783046" y="1537492"/>
                  </a:lnTo>
                  <a:cubicBezTo>
                    <a:pt x="1783937" y="1537492"/>
                    <a:pt x="1784791" y="1537138"/>
                    <a:pt x="1785420" y="1536508"/>
                  </a:cubicBezTo>
                  <a:cubicBezTo>
                    <a:pt x="1786050" y="1535879"/>
                    <a:pt x="1786404" y="1535025"/>
                    <a:pt x="1786404" y="1534134"/>
                  </a:cubicBezTo>
                  <a:lnTo>
                    <a:pt x="1786404" y="3357"/>
                  </a:lnTo>
                  <a:cubicBezTo>
                    <a:pt x="1786404" y="2467"/>
                    <a:pt x="1786050" y="1613"/>
                    <a:pt x="1785420" y="983"/>
                  </a:cubicBezTo>
                  <a:cubicBezTo>
                    <a:pt x="1784791" y="354"/>
                    <a:pt x="1783937" y="0"/>
                    <a:pt x="1783046" y="0"/>
                  </a:cubicBezTo>
                  <a:close/>
                </a:path>
              </a:pathLst>
            </a:custGeom>
            <a:blipFill>
              <a:blip r:embed="rId2"/>
              <a:stretch>
                <a:fillRect l="-14590" r="-14590"/>
              </a:stretch>
            </a:blipFill>
          </p:spPr>
          <p:txBody>
            <a:bodyPr/>
            <a:lstStyle/>
            <a:p>
              <a:endParaRPr lang="en-US"/>
            </a:p>
          </p:txBody>
        </p:sp>
      </p:grpSp>
      <p:grpSp>
        <p:nvGrpSpPr>
          <p:cNvPr id="4" name="Group 4"/>
          <p:cNvGrpSpPr/>
          <p:nvPr/>
        </p:nvGrpSpPr>
        <p:grpSpPr>
          <a:xfrm>
            <a:off x="514350" y="1792547"/>
            <a:ext cx="9765529" cy="5337958"/>
            <a:chOff x="0" y="0"/>
            <a:chExt cx="2571991" cy="1405882"/>
          </a:xfrm>
        </p:grpSpPr>
        <p:sp>
          <p:nvSpPr>
            <p:cNvPr id="5" name="Freeform 5"/>
            <p:cNvSpPr/>
            <p:nvPr/>
          </p:nvSpPr>
          <p:spPr>
            <a:xfrm>
              <a:off x="0" y="0"/>
              <a:ext cx="2571991" cy="1405882"/>
            </a:xfrm>
            <a:custGeom>
              <a:avLst/>
              <a:gdLst/>
              <a:ahLst/>
              <a:cxnLst/>
              <a:rect l="l" t="t" r="r" b="b"/>
              <a:pathLst>
                <a:path w="2571991" h="1405882">
                  <a:moveTo>
                    <a:pt x="3964" y="0"/>
                  </a:moveTo>
                  <a:lnTo>
                    <a:pt x="2568027" y="0"/>
                  </a:lnTo>
                  <a:cubicBezTo>
                    <a:pt x="2569079" y="0"/>
                    <a:pt x="2570087" y="418"/>
                    <a:pt x="2570830" y="1161"/>
                  </a:cubicBezTo>
                  <a:cubicBezTo>
                    <a:pt x="2571574" y="1904"/>
                    <a:pt x="2571991" y="2913"/>
                    <a:pt x="2571991" y="3964"/>
                  </a:cubicBezTo>
                  <a:lnTo>
                    <a:pt x="2571991" y="1401918"/>
                  </a:lnTo>
                  <a:cubicBezTo>
                    <a:pt x="2571991" y="1402969"/>
                    <a:pt x="2571574" y="1403978"/>
                    <a:pt x="2570830" y="1404721"/>
                  </a:cubicBezTo>
                  <a:cubicBezTo>
                    <a:pt x="2570087" y="1405464"/>
                    <a:pt x="2569079" y="1405882"/>
                    <a:pt x="2568027" y="1405882"/>
                  </a:cubicBezTo>
                  <a:lnTo>
                    <a:pt x="3964" y="1405882"/>
                  </a:lnTo>
                  <a:cubicBezTo>
                    <a:pt x="2913" y="1405882"/>
                    <a:pt x="1904" y="1405464"/>
                    <a:pt x="1161" y="1404721"/>
                  </a:cubicBezTo>
                  <a:cubicBezTo>
                    <a:pt x="418" y="1403978"/>
                    <a:pt x="0" y="1402969"/>
                    <a:pt x="0" y="1401918"/>
                  </a:cubicBezTo>
                  <a:lnTo>
                    <a:pt x="0" y="3964"/>
                  </a:lnTo>
                  <a:cubicBezTo>
                    <a:pt x="0" y="2913"/>
                    <a:pt x="418" y="1904"/>
                    <a:pt x="1161" y="1161"/>
                  </a:cubicBezTo>
                  <a:cubicBezTo>
                    <a:pt x="1904" y="418"/>
                    <a:pt x="2913" y="0"/>
                    <a:pt x="3964" y="0"/>
                  </a:cubicBezTo>
                  <a:close/>
                </a:path>
              </a:pathLst>
            </a:custGeom>
            <a:solidFill>
              <a:srgbClr val="EBE2D6"/>
            </a:solidFill>
          </p:spPr>
          <p:txBody>
            <a:bodyPr/>
            <a:lstStyle/>
            <a:p>
              <a:endParaRPr lang="en-US"/>
            </a:p>
          </p:txBody>
        </p:sp>
        <p:sp>
          <p:nvSpPr>
            <p:cNvPr id="6" name="TextBox 6"/>
            <p:cNvSpPr txBox="1"/>
            <p:nvPr/>
          </p:nvSpPr>
          <p:spPr>
            <a:xfrm>
              <a:off x="0" y="-38100"/>
              <a:ext cx="2571991" cy="144398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7349683" y="9345065"/>
            <a:ext cx="423967" cy="427585"/>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9" name="TextBox 9"/>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3</a:t>
              </a:r>
            </a:p>
          </p:txBody>
        </p:sp>
      </p:grpSp>
      <p:sp>
        <p:nvSpPr>
          <p:cNvPr id="10" name="TextBox 10"/>
          <p:cNvSpPr txBox="1"/>
          <p:nvPr/>
        </p:nvSpPr>
        <p:spPr>
          <a:xfrm>
            <a:off x="1028700" y="7795863"/>
            <a:ext cx="3545267" cy="1406524"/>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Bien plus qu'une entreprise, nous incarnons une vision audacieuse et une recherche constante de l'amélioration.</a:t>
            </a:r>
          </a:p>
        </p:txBody>
      </p:sp>
      <p:sp>
        <p:nvSpPr>
          <p:cNvPr id="11" name="TextBox 11"/>
          <p:cNvSpPr txBox="1"/>
          <p:nvPr/>
        </p:nvSpPr>
        <p:spPr>
          <a:xfrm>
            <a:off x="1028700" y="3238822"/>
            <a:ext cx="8457670" cy="1865974"/>
          </a:xfrm>
          <a:prstGeom prst="rect">
            <a:avLst/>
          </a:prstGeom>
        </p:spPr>
        <p:txBody>
          <a:bodyPr lIns="0" tIns="0" rIns="0" bIns="0" rtlCol="0" anchor="t">
            <a:spAutoFit/>
          </a:bodyPr>
          <a:lstStyle/>
          <a:p>
            <a:pPr algn="l">
              <a:lnSpc>
                <a:spcPts val="15276"/>
              </a:lnSpc>
            </a:pPr>
            <a:r>
              <a:rPr lang="en-US" sz="10911" b="1" spc="-141">
                <a:solidFill>
                  <a:srgbClr val="000000"/>
                </a:solidFill>
                <a:latin typeface="Roboto Bold"/>
                <a:ea typeface="Roboto Bold"/>
                <a:cs typeface="Roboto Bold"/>
                <a:sym typeface="Roboto Bold"/>
              </a:rPr>
              <a:t>Bienvenue !</a:t>
            </a:r>
          </a:p>
        </p:txBody>
      </p:sp>
      <p:sp>
        <p:nvSpPr>
          <p:cNvPr id="12" name="TextBox 12"/>
          <p:cNvSpPr txBox="1"/>
          <p:nvPr/>
        </p:nvSpPr>
        <p:spPr>
          <a:xfrm>
            <a:off x="1028700" y="5142896"/>
            <a:ext cx="9068279" cy="1060987"/>
          </a:xfrm>
          <a:prstGeom prst="rect">
            <a:avLst/>
          </a:prstGeom>
        </p:spPr>
        <p:txBody>
          <a:bodyPr lIns="0" tIns="0" rIns="0" bIns="0" rtlCol="0" anchor="t">
            <a:spAutoFit/>
          </a:bodyPr>
          <a:lstStyle/>
          <a:p>
            <a:pPr algn="l">
              <a:lnSpc>
                <a:spcPts val="3990"/>
              </a:lnSpc>
            </a:pPr>
            <a:r>
              <a:rPr lang="en-US" sz="3912" b="1" spc="-136">
                <a:solidFill>
                  <a:srgbClr val="000000"/>
                </a:solidFill>
                <a:latin typeface="Poppins Medium"/>
                <a:ea typeface="Poppins Medium"/>
                <a:cs typeface="Poppins Medium"/>
                <a:sym typeface="Poppins Medium"/>
              </a:rPr>
              <a:t>Chaque défi </a:t>
            </a:r>
          </a:p>
          <a:p>
            <a:pPr algn="l">
              <a:lnSpc>
                <a:spcPts val="3990"/>
              </a:lnSpc>
            </a:pPr>
            <a:r>
              <a:rPr lang="en-US" sz="3912" b="1" spc="-136">
                <a:solidFill>
                  <a:srgbClr val="000000"/>
                </a:solidFill>
                <a:latin typeface="Poppins Medium"/>
                <a:ea typeface="Poppins Medium"/>
                <a:cs typeface="Poppins Medium"/>
                <a:sym typeface="Poppins Medium"/>
              </a:rPr>
              <a:t>est une chance de briller.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20878" y="537364"/>
            <a:ext cx="11618499" cy="9222432"/>
            <a:chOff x="0" y="0"/>
            <a:chExt cx="3060016" cy="2428953"/>
          </a:xfrm>
        </p:grpSpPr>
        <p:sp>
          <p:nvSpPr>
            <p:cNvPr id="3" name="Freeform 3"/>
            <p:cNvSpPr/>
            <p:nvPr/>
          </p:nvSpPr>
          <p:spPr>
            <a:xfrm>
              <a:off x="0" y="0"/>
              <a:ext cx="3060016" cy="2428953"/>
            </a:xfrm>
            <a:custGeom>
              <a:avLst/>
              <a:gdLst/>
              <a:ahLst/>
              <a:cxnLst/>
              <a:rect l="l" t="t" r="r" b="b"/>
              <a:pathLst>
                <a:path w="3060016" h="2428953">
                  <a:moveTo>
                    <a:pt x="0" y="0"/>
                  </a:moveTo>
                  <a:lnTo>
                    <a:pt x="3060016" y="0"/>
                  </a:lnTo>
                  <a:lnTo>
                    <a:pt x="3060016" y="2428953"/>
                  </a:lnTo>
                  <a:lnTo>
                    <a:pt x="0" y="2428953"/>
                  </a:lnTo>
                  <a:close/>
                </a:path>
              </a:pathLst>
            </a:custGeom>
            <a:solidFill>
              <a:srgbClr val="F8F5F1"/>
            </a:solidFill>
          </p:spPr>
          <p:txBody>
            <a:bodyPr/>
            <a:lstStyle/>
            <a:p>
              <a:endParaRPr lang="en-US"/>
            </a:p>
          </p:txBody>
        </p:sp>
        <p:sp>
          <p:nvSpPr>
            <p:cNvPr id="4" name="TextBox 4"/>
            <p:cNvSpPr txBox="1"/>
            <p:nvPr/>
          </p:nvSpPr>
          <p:spPr>
            <a:xfrm>
              <a:off x="0" y="-38100"/>
              <a:ext cx="3060016" cy="246705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14350" y="1028700"/>
            <a:ext cx="8636880" cy="8743950"/>
            <a:chOff x="0" y="0"/>
            <a:chExt cx="1338079" cy="1354667"/>
          </a:xfrm>
        </p:grpSpPr>
        <p:sp>
          <p:nvSpPr>
            <p:cNvPr id="6" name="Freeform 6"/>
            <p:cNvSpPr/>
            <p:nvPr/>
          </p:nvSpPr>
          <p:spPr>
            <a:xfrm>
              <a:off x="0" y="0"/>
              <a:ext cx="1338079" cy="1354667"/>
            </a:xfrm>
            <a:custGeom>
              <a:avLst/>
              <a:gdLst/>
              <a:ahLst/>
              <a:cxnLst/>
              <a:rect l="l" t="t" r="r" b="b"/>
              <a:pathLst>
                <a:path w="1338079" h="1354667">
                  <a:moveTo>
                    <a:pt x="0" y="0"/>
                  </a:moveTo>
                  <a:lnTo>
                    <a:pt x="1338079" y="0"/>
                  </a:lnTo>
                  <a:lnTo>
                    <a:pt x="1338079" y="1354667"/>
                  </a:lnTo>
                  <a:lnTo>
                    <a:pt x="0" y="1354667"/>
                  </a:lnTo>
                  <a:close/>
                </a:path>
              </a:pathLst>
            </a:custGeom>
            <a:blipFill>
              <a:blip r:embed="rId2"/>
              <a:stretch>
                <a:fillRect l="-100219" t="-11802" b="-11802"/>
              </a:stretch>
            </a:blipFill>
          </p:spPr>
          <p:txBody>
            <a:bodyPr/>
            <a:lstStyle/>
            <a:p>
              <a:endParaRPr lang="en-US"/>
            </a:p>
          </p:txBody>
        </p:sp>
      </p:grpSp>
      <p:grpSp>
        <p:nvGrpSpPr>
          <p:cNvPr id="7" name="Group 7"/>
          <p:cNvGrpSpPr/>
          <p:nvPr/>
        </p:nvGrpSpPr>
        <p:grpSpPr>
          <a:xfrm>
            <a:off x="-113533" y="5279167"/>
            <a:ext cx="5080773" cy="5159210"/>
            <a:chOff x="0" y="0"/>
            <a:chExt cx="1338146" cy="1358804"/>
          </a:xfrm>
        </p:grpSpPr>
        <p:sp>
          <p:nvSpPr>
            <p:cNvPr id="8" name="Freeform 8"/>
            <p:cNvSpPr/>
            <p:nvPr/>
          </p:nvSpPr>
          <p:spPr>
            <a:xfrm>
              <a:off x="0" y="0"/>
              <a:ext cx="1338146" cy="1358804"/>
            </a:xfrm>
            <a:custGeom>
              <a:avLst/>
              <a:gdLst/>
              <a:ahLst/>
              <a:cxnLst/>
              <a:rect l="l" t="t" r="r" b="b"/>
              <a:pathLst>
                <a:path w="1338146" h="1358804">
                  <a:moveTo>
                    <a:pt x="0" y="0"/>
                  </a:moveTo>
                  <a:lnTo>
                    <a:pt x="1338146" y="0"/>
                  </a:lnTo>
                  <a:lnTo>
                    <a:pt x="1338146" y="1358804"/>
                  </a:lnTo>
                  <a:lnTo>
                    <a:pt x="0" y="1358804"/>
                  </a:lnTo>
                  <a:close/>
                </a:path>
              </a:pathLst>
            </a:custGeom>
            <a:solidFill>
              <a:srgbClr val="202020"/>
            </a:solidFill>
          </p:spPr>
          <p:txBody>
            <a:bodyPr/>
            <a:lstStyle/>
            <a:p>
              <a:endParaRPr lang="en-US"/>
            </a:p>
          </p:txBody>
        </p:sp>
        <p:sp>
          <p:nvSpPr>
            <p:cNvPr id="9" name="TextBox 9"/>
            <p:cNvSpPr txBox="1"/>
            <p:nvPr/>
          </p:nvSpPr>
          <p:spPr>
            <a:xfrm>
              <a:off x="0" y="-38100"/>
              <a:ext cx="1338146" cy="1396904"/>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340579" y="5677308"/>
            <a:ext cx="4286081" cy="1178355"/>
          </a:xfrm>
          <a:prstGeom prst="rect">
            <a:avLst/>
          </a:prstGeom>
        </p:spPr>
        <p:txBody>
          <a:bodyPr lIns="0" tIns="0" rIns="0" bIns="0" rtlCol="0" anchor="t">
            <a:spAutoFit/>
          </a:bodyPr>
          <a:lstStyle/>
          <a:p>
            <a:pPr algn="just">
              <a:lnSpc>
                <a:spcPts val="9587"/>
              </a:lnSpc>
            </a:pPr>
            <a:r>
              <a:rPr lang="en-US" sz="6847" b="1">
                <a:solidFill>
                  <a:srgbClr val="FFFFFF"/>
                </a:solidFill>
                <a:latin typeface="Roboto Bold"/>
                <a:ea typeface="Roboto Bold"/>
                <a:cs typeface="Roboto Bold"/>
                <a:sym typeface="Roboto Bold"/>
              </a:rPr>
              <a:t>Sommaire</a:t>
            </a:r>
          </a:p>
        </p:txBody>
      </p:sp>
      <p:sp>
        <p:nvSpPr>
          <p:cNvPr id="11" name="TextBox 11"/>
          <p:cNvSpPr txBox="1"/>
          <p:nvPr/>
        </p:nvSpPr>
        <p:spPr>
          <a:xfrm>
            <a:off x="10603810" y="2413230"/>
            <a:ext cx="3485498" cy="375727"/>
          </a:xfrm>
          <a:prstGeom prst="rect">
            <a:avLst/>
          </a:prstGeom>
        </p:spPr>
        <p:txBody>
          <a:bodyPr lIns="0" tIns="0" rIns="0" bIns="0" rtlCol="0" anchor="t">
            <a:spAutoFit/>
          </a:bodyPr>
          <a:lstStyle/>
          <a:p>
            <a:pPr algn="l">
              <a:lnSpc>
                <a:spcPts val="2915"/>
              </a:lnSpc>
            </a:pPr>
            <a:r>
              <a:rPr lang="en-US" sz="2082" b="1">
                <a:solidFill>
                  <a:srgbClr val="000000"/>
                </a:solidFill>
                <a:latin typeface="Poppins Bold"/>
                <a:ea typeface="Poppins Bold"/>
                <a:cs typeface="Poppins Bold"/>
                <a:sym typeface="Poppins Bold"/>
              </a:rPr>
              <a:t>A PROPOS</a:t>
            </a:r>
          </a:p>
        </p:txBody>
      </p:sp>
      <p:sp>
        <p:nvSpPr>
          <p:cNvPr id="12" name="TextBox 12"/>
          <p:cNvSpPr txBox="1"/>
          <p:nvPr/>
        </p:nvSpPr>
        <p:spPr>
          <a:xfrm>
            <a:off x="10603810" y="2908517"/>
            <a:ext cx="3485498" cy="375727"/>
          </a:xfrm>
          <a:prstGeom prst="rect">
            <a:avLst/>
          </a:prstGeom>
        </p:spPr>
        <p:txBody>
          <a:bodyPr lIns="0" tIns="0" rIns="0" bIns="0" rtlCol="0" anchor="t">
            <a:spAutoFit/>
          </a:bodyPr>
          <a:lstStyle/>
          <a:p>
            <a:pPr algn="l">
              <a:lnSpc>
                <a:spcPts val="2915"/>
              </a:lnSpc>
            </a:pPr>
            <a:r>
              <a:rPr lang="en-US" sz="2082" b="1">
                <a:solidFill>
                  <a:srgbClr val="000000"/>
                </a:solidFill>
                <a:latin typeface="Poppins Bold"/>
                <a:ea typeface="Poppins Bold"/>
                <a:cs typeface="Poppins Bold"/>
                <a:sym typeface="Poppins Bold"/>
              </a:rPr>
              <a:t>NOTRE HISTOIRE</a:t>
            </a:r>
          </a:p>
        </p:txBody>
      </p:sp>
      <p:sp>
        <p:nvSpPr>
          <p:cNvPr id="13" name="TextBox 13"/>
          <p:cNvSpPr txBox="1"/>
          <p:nvPr/>
        </p:nvSpPr>
        <p:spPr>
          <a:xfrm>
            <a:off x="10603810" y="3413330"/>
            <a:ext cx="3485498"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Bold"/>
                <a:ea typeface="Poppins Bold"/>
                <a:cs typeface="Poppins Bold"/>
                <a:sym typeface="Poppins Bold"/>
              </a:rPr>
              <a:t>L’ÉQUIPE</a:t>
            </a:r>
          </a:p>
        </p:txBody>
      </p:sp>
      <p:sp>
        <p:nvSpPr>
          <p:cNvPr id="14" name="TextBox 14"/>
          <p:cNvSpPr txBox="1"/>
          <p:nvPr/>
        </p:nvSpPr>
        <p:spPr>
          <a:xfrm>
            <a:off x="10603810" y="3901632"/>
            <a:ext cx="3485498"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Bold"/>
                <a:ea typeface="Poppins Bold"/>
                <a:cs typeface="Poppins Bold"/>
                <a:sym typeface="Poppins Bold"/>
              </a:rPr>
              <a:t>NOS VALEURS</a:t>
            </a:r>
          </a:p>
        </p:txBody>
      </p:sp>
      <p:sp>
        <p:nvSpPr>
          <p:cNvPr id="15" name="TextBox 15"/>
          <p:cNvSpPr txBox="1"/>
          <p:nvPr/>
        </p:nvSpPr>
        <p:spPr>
          <a:xfrm>
            <a:off x="10603810" y="4389935"/>
            <a:ext cx="3485498" cy="359217"/>
          </a:xfrm>
          <a:prstGeom prst="rect">
            <a:avLst/>
          </a:prstGeom>
        </p:spPr>
        <p:txBody>
          <a:bodyPr lIns="0" tIns="0" rIns="0" bIns="0" rtlCol="0" anchor="t">
            <a:spAutoFit/>
          </a:bodyPr>
          <a:lstStyle/>
          <a:p>
            <a:pPr algn="l">
              <a:lnSpc>
                <a:spcPts val="2775"/>
              </a:lnSpc>
            </a:pPr>
            <a:r>
              <a:rPr lang="en-US" sz="1982" b="1" dirty="0">
                <a:solidFill>
                  <a:srgbClr val="000000"/>
                </a:solidFill>
                <a:latin typeface="Poppins Bold"/>
                <a:ea typeface="Poppins Bold"/>
                <a:cs typeface="Poppins Bold"/>
                <a:sym typeface="Poppins Bold"/>
              </a:rPr>
              <a:t>NOTRE VISION</a:t>
            </a:r>
          </a:p>
        </p:txBody>
      </p:sp>
      <p:sp>
        <p:nvSpPr>
          <p:cNvPr id="16" name="TextBox 16"/>
          <p:cNvSpPr txBox="1"/>
          <p:nvPr/>
        </p:nvSpPr>
        <p:spPr>
          <a:xfrm>
            <a:off x="10603810" y="4878237"/>
            <a:ext cx="3485498"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Bold"/>
                <a:ea typeface="Poppins Bold"/>
                <a:cs typeface="Poppins Bold"/>
                <a:sym typeface="Poppins Bold"/>
              </a:rPr>
              <a:t>NOS SERVICES</a:t>
            </a:r>
          </a:p>
        </p:txBody>
      </p:sp>
      <p:sp>
        <p:nvSpPr>
          <p:cNvPr id="17" name="TextBox 17"/>
          <p:cNvSpPr txBox="1"/>
          <p:nvPr/>
        </p:nvSpPr>
        <p:spPr>
          <a:xfrm>
            <a:off x="10603810" y="5366539"/>
            <a:ext cx="3485498"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Bold"/>
                <a:ea typeface="Poppins Bold"/>
                <a:cs typeface="Poppins Bold"/>
                <a:sym typeface="Poppins Bold"/>
              </a:rPr>
              <a:t>NOS FORMULES</a:t>
            </a:r>
          </a:p>
        </p:txBody>
      </p:sp>
      <p:sp>
        <p:nvSpPr>
          <p:cNvPr id="18" name="TextBox 18"/>
          <p:cNvSpPr txBox="1"/>
          <p:nvPr/>
        </p:nvSpPr>
        <p:spPr>
          <a:xfrm>
            <a:off x="10603810" y="5854842"/>
            <a:ext cx="3485498"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Bold"/>
                <a:ea typeface="Poppins Bold"/>
                <a:cs typeface="Poppins Bold"/>
                <a:sym typeface="Poppins Bold"/>
              </a:rPr>
              <a:t>VOTRE PROJET</a:t>
            </a:r>
          </a:p>
        </p:txBody>
      </p:sp>
      <p:sp>
        <p:nvSpPr>
          <p:cNvPr id="19" name="TextBox 19"/>
          <p:cNvSpPr txBox="1"/>
          <p:nvPr/>
        </p:nvSpPr>
        <p:spPr>
          <a:xfrm>
            <a:off x="10603810" y="6343144"/>
            <a:ext cx="3485498"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Bold"/>
                <a:ea typeface="Poppins Bold"/>
                <a:cs typeface="Poppins Bold"/>
                <a:sym typeface="Poppins Bold"/>
              </a:rPr>
              <a:t>ÉTAPES CLÉS</a:t>
            </a:r>
          </a:p>
        </p:txBody>
      </p:sp>
      <p:sp>
        <p:nvSpPr>
          <p:cNvPr id="20" name="TextBox 20"/>
          <p:cNvSpPr txBox="1"/>
          <p:nvPr/>
        </p:nvSpPr>
        <p:spPr>
          <a:xfrm>
            <a:off x="10603810" y="6831447"/>
            <a:ext cx="3485498"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Bold"/>
                <a:ea typeface="Poppins Bold"/>
                <a:cs typeface="Poppins Bold"/>
                <a:sym typeface="Poppins Bold"/>
              </a:rPr>
              <a:t>L’AVENIR</a:t>
            </a:r>
          </a:p>
        </p:txBody>
      </p:sp>
      <p:sp>
        <p:nvSpPr>
          <p:cNvPr id="21" name="TextBox 21"/>
          <p:cNvSpPr txBox="1"/>
          <p:nvPr/>
        </p:nvSpPr>
        <p:spPr>
          <a:xfrm>
            <a:off x="10603810" y="7319749"/>
            <a:ext cx="3485498"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Bold"/>
                <a:ea typeface="Poppins Bold"/>
                <a:cs typeface="Poppins Bold"/>
                <a:sym typeface="Poppins Bold"/>
              </a:rPr>
              <a:t>CONCLUSION</a:t>
            </a:r>
          </a:p>
        </p:txBody>
      </p:sp>
      <p:sp>
        <p:nvSpPr>
          <p:cNvPr id="22" name="TextBox 22"/>
          <p:cNvSpPr txBox="1"/>
          <p:nvPr/>
        </p:nvSpPr>
        <p:spPr>
          <a:xfrm>
            <a:off x="10603810" y="7808051"/>
            <a:ext cx="3485498"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Bold"/>
                <a:ea typeface="Poppins Bold"/>
                <a:cs typeface="Poppins Bold"/>
                <a:sym typeface="Poppins Bold"/>
              </a:rPr>
              <a:t>REJOIGNEZ-NOUS</a:t>
            </a:r>
          </a:p>
        </p:txBody>
      </p:sp>
      <p:sp>
        <p:nvSpPr>
          <p:cNvPr id="23" name="TextBox 23"/>
          <p:cNvSpPr txBox="1"/>
          <p:nvPr/>
        </p:nvSpPr>
        <p:spPr>
          <a:xfrm>
            <a:off x="15087625" y="2413230"/>
            <a:ext cx="1048144" cy="375727"/>
          </a:xfrm>
          <a:prstGeom prst="rect">
            <a:avLst/>
          </a:prstGeom>
        </p:spPr>
        <p:txBody>
          <a:bodyPr lIns="0" tIns="0" rIns="0" bIns="0" rtlCol="0" anchor="t">
            <a:spAutoFit/>
          </a:bodyPr>
          <a:lstStyle/>
          <a:p>
            <a:pPr algn="l">
              <a:lnSpc>
                <a:spcPts val="2915"/>
              </a:lnSpc>
            </a:pPr>
            <a:r>
              <a:rPr lang="en-US" sz="2082" b="1">
                <a:solidFill>
                  <a:srgbClr val="000000"/>
                </a:solidFill>
                <a:latin typeface="Poppins Heavy"/>
                <a:ea typeface="Poppins Heavy"/>
                <a:cs typeface="Poppins Heavy"/>
                <a:sym typeface="Poppins Heavy"/>
              </a:rPr>
              <a:t>05</a:t>
            </a:r>
          </a:p>
        </p:txBody>
      </p:sp>
      <p:sp>
        <p:nvSpPr>
          <p:cNvPr id="24" name="TextBox 24"/>
          <p:cNvSpPr txBox="1"/>
          <p:nvPr/>
        </p:nvSpPr>
        <p:spPr>
          <a:xfrm>
            <a:off x="15087625" y="2908517"/>
            <a:ext cx="1048144" cy="375727"/>
          </a:xfrm>
          <a:prstGeom prst="rect">
            <a:avLst/>
          </a:prstGeom>
        </p:spPr>
        <p:txBody>
          <a:bodyPr lIns="0" tIns="0" rIns="0" bIns="0" rtlCol="0" anchor="t">
            <a:spAutoFit/>
          </a:bodyPr>
          <a:lstStyle/>
          <a:p>
            <a:pPr algn="l">
              <a:lnSpc>
                <a:spcPts val="2915"/>
              </a:lnSpc>
            </a:pPr>
            <a:r>
              <a:rPr lang="en-US" sz="2082" b="1">
                <a:solidFill>
                  <a:srgbClr val="000000"/>
                </a:solidFill>
                <a:latin typeface="Poppins Heavy"/>
                <a:ea typeface="Poppins Heavy"/>
                <a:cs typeface="Poppins Heavy"/>
                <a:sym typeface="Poppins Heavy"/>
              </a:rPr>
              <a:t>06</a:t>
            </a:r>
          </a:p>
        </p:txBody>
      </p:sp>
      <p:sp>
        <p:nvSpPr>
          <p:cNvPr id="25" name="TextBox 25"/>
          <p:cNvSpPr txBox="1"/>
          <p:nvPr/>
        </p:nvSpPr>
        <p:spPr>
          <a:xfrm>
            <a:off x="15087625" y="3413330"/>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08</a:t>
            </a:r>
          </a:p>
        </p:txBody>
      </p:sp>
      <p:sp>
        <p:nvSpPr>
          <p:cNvPr id="26" name="TextBox 26"/>
          <p:cNvSpPr txBox="1"/>
          <p:nvPr/>
        </p:nvSpPr>
        <p:spPr>
          <a:xfrm>
            <a:off x="15087625" y="3901632"/>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11</a:t>
            </a:r>
          </a:p>
        </p:txBody>
      </p:sp>
      <p:sp>
        <p:nvSpPr>
          <p:cNvPr id="27" name="TextBox 27"/>
          <p:cNvSpPr txBox="1"/>
          <p:nvPr/>
        </p:nvSpPr>
        <p:spPr>
          <a:xfrm>
            <a:off x="15087625" y="4389935"/>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12</a:t>
            </a:r>
          </a:p>
        </p:txBody>
      </p:sp>
      <p:sp>
        <p:nvSpPr>
          <p:cNvPr id="28" name="TextBox 28"/>
          <p:cNvSpPr txBox="1"/>
          <p:nvPr/>
        </p:nvSpPr>
        <p:spPr>
          <a:xfrm>
            <a:off x="15087625" y="4878237"/>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13</a:t>
            </a:r>
          </a:p>
        </p:txBody>
      </p:sp>
      <p:sp>
        <p:nvSpPr>
          <p:cNvPr id="29" name="TextBox 29"/>
          <p:cNvSpPr txBox="1"/>
          <p:nvPr/>
        </p:nvSpPr>
        <p:spPr>
          <a:xfrm>
            <a:off x="15087625" y="5366539"/>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14</a:t>
            </a:r>
          </a:p>
        </p:txBody>
      </p:sp>
      <p:sp>
        <p:nvSpPr>
          <p:cNvPr id="30" name="TextBox 30"/>
          <p:cNvSpPr txBox="1"/>
          <p:nvPr/>
        </p:nvSpPr>
        <p:spPr>
          <a:xfrm>
            <a:off x="15087625" y="5854842"/>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15</a:t>
            </a:r>
          </a:p>
        </p:txBody>
      </p:sp>
      <p:sp>
        <p:nvSpPr>
          <p:cNvPr id="31" name="TextBox 31"/>
          <p:cNvSpPr txBox="1"/>
          <p:nvPr/>
        </p:nvSpPr>
        <p:spPr>
          <a:xfrm>
            <a:off x="15087625" y="6343144"/>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16</a:t>
            </a:r>
          </a:p>
        </p:txBody>
      </p:sp>
      <p:sp>
        <p:nvSpPr>
          <p:cNvPr id="32" name="TextBox 32"/>
          <p:cNvSpPr txBox="1"/>
          <p:nvPr/>
        </p:nvSpPr>
        <p:spPr>
          <a:xfrm>
            <a:off x="15087625" y="6831447"/>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18</a:t>
            </a:r>
          </a:p>
        </p:txBody>
      </p:sp>
      <p:sp>
        <p:nvSpPr>
          <p:cNvPr id="33" name="TextBox 33"/>
          <p:cNvSpPr txBox="1"/>
          <p:nvPr/>
        </p:nvSpPr>
        <p:spPr>
          <a:xfrm>
            <a:off x="15087625" y="7319749"/>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19</a:t>
            </a:r>
          </a:p>
        </p:txBody>
      </p:sp>
      <p:sp>
        <p:nvSpPr>
          <p:cNvPr id="34" name="TextBox 34"/>
          <p:cNvSpPr txBox="1"/>
          <p:nvPr/>
        </p:nvSpPr>
        <p:spPr>
          <a:xfrm>
            <a:off x="15087625" y="7808051"/>
            <a:ext cx="1048144" cy="359217"/>
          </a:xfrm>
          <a:prstGeom prst="rect">
            <a:avLst/>
          </a:prstGeom>
        </p:spPr>
        <p:txBody>
          <a:bodyPr lIns="0" tIns="0" rIns="0" bIns="0" rtlCol="0" anchor="t">
            <a:spAutoFit/>
          </a:bodyPr>
          <a:lstStyle/>
          <a:p>
            <a:pPr algn="l">
              <a:lnSpc>
                <a:spcPts val="2775"/>
              </a:lnSpc>
            </a:pPr>
            <a:r>
              <a:rPr lang="en-US" sz="1982" b="1">
                <a:solidFill>
                  <a:srgbClr val="000000"/>
                </a:solidFill>
                <a:latin typeface="Poppins Heavy"/>
                <a:ea typeface="Poppins Heavy"/>
                <a:cs typeface="Poppins Heavy"/>
                <a:sym typeface="Poppins Heavy"/>
              </a:rPr>
              <a:t>20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533" y="-94611"/>
            <a:ext cx="5080773" cy="5102444"/>
            <a:chOff x="0" y="0"/>
            <a:chExt cx="1338146" cy="1343853"/>
          </a:xfrm>
        </p:grpSpPr>
        <p:sp>
          <p:nvSpPr>
            <p:cNvPr id="3" name="Freeform 3"/>
            <p:cNvSpPr/>
            <p:nvPr/>
          </p:nvSpPr>
          <p:spPr>
            <a:xfrm>
              <a:off x="0" y="0"/>
              <a:ext cx="1338146" cy="1343853"/>
            </a:xfrm>
            <a:custGeom>
              <a:avLst/>
              <a:gdLst/>
              <a:ahLst/>
              <a:cxnLst/>
              <a:rect l="l" t="t" r="r" b="b"/>
              <a:pathLst>
                <a:path w="1338146" h="1343853">
                  <a:moveTo>
                    <a:pt x="0" y="0"/>
                  </a:moveTo>
                  <a:lnTo>
                    <a:pt x="1338146" y="0"/>
                  </a:lnTo>
                  <a:lnTo>
                    <a:pt x="1338146" y="1343853"/>
                  </a:lnTo>
                  <a:lnTo>
                    <a:pt x="0" y="1343853"/>
                  </a:lnTo>
                  <a:close/>
                </a:path>
              </a:pathLst>
            </a:custGeom>
            <a:solidFill>
              <a:srgbClr val="202020"/>
            </a:solidFill>
          </p:spPr>
          <p:txBody>
            <a:bodyPr/>
            <a:lstStyle/>
            <a:p>
              <a:endParaRPr lang="en-US"/>
            </a:p>
          </p:txBody>
        </p:sp>
        <p:sp>
          <p:nvSpPr>
            <p:cNvPr id="4" name="TextBox 4"/>
            <p:cNvSpPr txBox="1"/>
            <p:nvPr/>
          </p:nvSpPr>
          <p:spPr>
            <a:xfrm>
              <a:off x="0" y="-38100"/>
              <a:ext cx="1338146" cy="138195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049415" y="6759050"/>
            <a:ext cx="10354007" cy="3700176"/>
            <a:chOff x="0" y="0"/>
            <a:chExt cx="1586225" cy="566864"/>
          </a:xfrm>
        </p:grpSpPr>
        <p:sp>
          <p:nvSpPr>
            <p:cNvPr id="6" name="Freeform 6"/>
            <p:cNvSpPr/>
            <p:nvPr/>
          </p:nvSpPr>
          <p:spPr>
            <a:xfrm>
              <a:off x="0" y="0"/>
              <a:ext cx="1586225" cy="566864"/>
            </a:xfrm>
            <a:custGeom>
              <a:avLst/>
              <a:gdLst/>
              <a:ahLst/>
              <a:cxnLst/>
              <a:rect l="l" t="t" r="r" b="b"/>
              <a:pathLst>
                <a:path w="1586225" h="566864">
                  <a:moveTo>
                    <a:pt x="0" y="0"/>
                  </a:moveTo>
                  <a:lnTo>
                    <a:pt x="1586225" y="0"/>
                  </a:lnTo>
                  <a:lnTo>
                    <a:pt x="1586225" y="566864"/>
                  </a:lnTo>
                  <a:lnTo>
                    <a:pt x="0" y="566864"/>
                  </a:lnTo>
                  <a:close/>
                </a:path>
              </a:pathLst>
            </a:custGeom>
            <a:blipFill>
              <a:blip r:embed="rId2"/>
              <a:stretch>
                <a:fillRect t="-27552" b="-58880"/>
              </a:stretch>
            </a:blipFill>
          </p:spPr>
          <p:txBody>
            <a:bodyPr/>
            <a:lstStyle/>
            <a:p>
              <a:endParaRPr lang="en-US"/>
            </a:p>
          </p:txBody>
        </p:sp>
      </p:grpSp>
      <p:grpSp>
        <p:nvGrpSpPr>
          <p:cNvPr id="7" name="Group 7"/>
          <p:cNvGrpSpPr/>
          <p:nvPr/>
        </p:nvGrpSpPr>
        <p:grpSpPr>
          <a:xfrm>
            <a:off x="17349683" y="9345065"/>
            <a:ext cx="423967" cy="427585"/>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9" name="TextBox 9"/>
            <p:cNvSpPr txBox="1"/>
            <p:nvPr/>
          </p:nvSpPr>
          <p:spPr>
            <a:xfrm>
              <a:off x="0" y="-38100"/>
              <a:ext cx="205716" cy="245572"/>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5</a:t>
              </a:r>
            </a:p>
          </p:txBody>
        </p:sp>
      </p:grpSp>
      <p:grpSp>
        <p:nvGrpSpPr>
          <p:cNvPr id="10" name="Group 10"/>
          <p:cNvGrpSpPr/>
          <p:nvPr/>
        </p:nvGrpSpPr>
        <p:grpSpPr>
          <a:xfrm>
            <a:off x="514350" y="514350"/>
            <a:ext cx="6598180" cy="9772650"/>
            <a:chOff x="0" y="0"/>
            <a:chExt cx="1022231" cy="1514039"/>
          </a:xfrm>
        </p:grpSpPr>
        <p:sp>
          <p:nvSpPr>
            <p:cNvPr id="11" name="Freeform 11"/>
            <p:cNvSpPr/>
            <p:nvPr/>
          </p:nvSpPr>
          <p:spPr>
            <a:xfrm>
              <a:off x="0" y="0"/>
              <a:ext cx="1022231" cy="1514039"/>
            </a:xfrm>
            <a:custGeom>
              <a:avLst/>
              <a:gdLst/>
              <a:ahLst/>
              <a:cxnLst/>
              <a:rect l="l" t="t" r="r" b="b"/>
              <a:pathLst>
                <a:path w="1022231" h="1514039">
                  <a:moveTo>
                    <a:pt x="0" y="0"/>
                  </a:moveTo>
                  <a:lnTo>
                    <a:pt x="1022231" y="0"/>
                  </a:lnTo>
                  <a:lnTo>
                    <a:pt x="1022231" y="1514039"/>
                  </a:lnTo>
                  <a:lnTo>
                    <a:pt x="0" y="1514039"/>
                  </a:lnTo>
                  <a:close/>
                </a:path>
              </a:pathLst>
            </a:custGeom>
            <a:blipFill>
              <a:blip r:embed="rId3"/>
              <a:stretch>
                <a:fillRect l="-2859" r="-134118"/>
              </a:stretch>
            </a:blipFill>
          </p:spPr>
          <p:txBody>
            <a:bodyPr/>
            <a:lstStyle/>
            <a:p>
              <a:endParaRPr lang="en-US"/>
            </a:p>
          </p:txBody>
        </p:sp>
      </p:grpSp>
      <p:sp>
        <p:nvSpPr>
          <p:cNvPr id="12" name="TextBox 12"/>
          <p:cNvSpPr txBox="1"/>
          <p:nvPr/>
        </p:nvSpPr>
        <p:spPr>
          <a:xfrm>
            <a:off x="8049415" y="726616"/>
            <a:ext cx="7060045" cy="1295088"/>
          </a:xfrm>
          <a:prstGeom prst="rect">
            <a:avLst/>
          </a:prstGeom>
        </p:spPr>
        <p:txBody>
          <a:bodyPr lIns="0" tIns="0" rIns="0" bIns="0" rtlCol="0" anchor="t">
            <a:spAutoFit/>
          </a:bodyPr>
          <a:lstStyle/>
          <a:p>
            <a:pPr algn="l">
              <a:lnSpc>
                <a:spcPts val="10517"/>
              </a:lnSpc>
            </a:pPr>
            <a:r>
              <a:rPr lang="en-US" sz="7512" b="1" spc="-247">
                <a:solidFill>
                  <a:srgbClr val="000000"/>
                </a:solidFill>
                <a:latin typeface="Roboto Bold"/>
                <a:ea typeface="Roboto Bold"/>
                <a:cs typeface="Roboto Bold"/>
                <a:sym typeface="Roboto Bold"/>
              </a:rPr>
              <a:t>A propos</a:t>
            </a:r>
          </a:p>
        </p:txBody>
      </p:sp>
      <p:sp>
        <p:nvSpPr>
          <p:cNvPr id="13" name="TextBox 13"/>
          <p:cNvSpPr txBox="1"/>
          <p:nvPr/>
        </p:nvSpPr>
        <p:spPr>
          <a:xfrm>
            <a:off x="8049415" y="2020116"/>
            <a:ext cx="7153843" cy="424813"/>
          </a:xfrm>
          <a:prstGeom prst="rect">
            <a:avLst/>
          </a:prstGeom>
        </p:spPr>
        <p:txBody>
          <a:bodyPr lIns="0" tIns="0" rIns="0" bIns="0" rtlCol="0" anchor="t">
            <a:spAutoFit/>
          </a:bodyPr>
          <a:lstStyle/>
          <a:p>
            <a:pPr algn="just">
              <a:lnSpc>
                <a:spcPts val="3360"/>
              </a:lnSpc>
            </a:pPr>
            <a:r>
              <a:rPr lang="en-US" sz="2400">
                <a:solidFill>
                  <a:srgbClr val="000000"/>
                </a:solidFill>
                <a:latin typeface="Poppins"/>
                <a:ea typeface="Poppins"/>
                <a:cs typeface="Poppins"/>
                <a:sym typeface="Poppins"/>
              </a:rPr>
              <a:t>QUI SOMMES-NOUS ?</a:t>
            </a:r>
          </a:p>
        </p:txBody>
      </p:sp>
      <p:sp>
        <p:nvSpPr>
          <p:cNvPr id="14" name="TextBox 14"/>
          <p:cNvSpPr txBox="1"/>
          <p:nvPr/>
        </p:nvSpPr>
        <p:spPr>
          <a:xfrm>
            <a:off x="8049415" y="5236974"/>
            <a:ext cx="8465913" cy="1054099"/>
          </a:xfrm>
          <a:prstGeom prst="rect">
            <a:avLst/>
          </a:prstGeom>
        </p:spPr>
        <p:txBody>
          <a:bodyPr lIns="0" tIns="0" rIns="0" bIns="0" rtlCol="0" anchor="t">
            <a:spAutoFit/>
          </a:bodyPr>
          <a:lstStyle/>
          <a:p>
            <a:pPr algn="l">
              <a:lnSpc>
                <a:spcPts val="2800"/>
              </a:lnSpc>
            </a:pPr>
            <a:r>
              <a:rPr lang="en-US" sz="2000" b="1">
                <a:solidFill>
                  <a:srgbClr val="000000"/>
                </a:solidFill>
                <a:latin typeface="Lato Bold"/>
                <a:ea typeface="Lato Bold"/>
                <a:cs typeface="Lato Bold"/>
                <a:sym typeface="Lato Bold"/>
              </a:rPr>
              <a:t>Mettez en avant ce qui fait votre force et ce que vous apportez à vos clients. Cela peut être un service spécifique, une manière de travailler qui vous caractérise.</a:t>
            </a:r>
          </a:p>
        </p:txBody>
      </p:sp>
      <p:sp>
        <p:nvSpPr>
          <p:cNvPr id="15" name="TextBox 15"/>
          <p:cNvSpPr txBox="1"/>
          <p:nvPr/>
        </p:nvSpPr>
        <p:spPr>
          <a:xfrm>
            <a:off x="8049415" y="3057673"/>
            <a:ext cx="7539292" cy="1758949"/>
          </a:xfrm>
          <a:prstGeom prst="rect">
            <a:avLst/>
          </a:prstGeom>
        </p:spPr>
        <p:txBody>
          <a:bodyPr lIns="0" tIns="0" rIns="0" bIns="0" rtlCol="0" anchor="t">
            <a:spAutoFit/>
          </a:bodyPr>
          <a:lstStyle/>
          <a:p>
            <a:pPr algn="l">
              <a:lnSpc>
                <a:spcPts val="2800"/>
              </a:lnSpc>
            </a:pPr>
            <a:r>
              <a:rPr lang="en-US" sz="2000">
                <a:solidFill>
                  <a:srgbClr val="000000"/>
                </a:solidFill>
                <a:latin typeface="Lato"/>
                <a:ea typeface="Lato"/>
                <a:cs typeface="Lato"/>
                <a:sym typeface="Lato"/>
              </a:rPr>
              <a:t>Utilisez cet espace pour décrire qui vous êtes en tant qu'entreprise. Présentez votre secteur d’activité, votre expertise et les éléments qui vous rendent unique. Expliquez brièvement ce qui vous distingue, que ce soit votre expérience, votre approche innovante ou vos valeurs.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TotalTime>
  <Words>2721</Words>
  <Application>Microsoft Office PowerPoint</Application>
  <PresentationFormat>Custom</PresentationFormat>
  <Paragraphs>283</Paragraphs>
  <Slides>27</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Poppins</vt:lpstr>
      <vt:lpstr>Poppins Heavy</vt:lpstr>
      <vt:lpstr>Poppins Semi-Bold</vt:lpstr>
      <vt:lpstr>Poppins Medium</vt:lpstr>
      <vt:lpstr>Arial</vt:lpstr>
      <vt:lpstr>Times New Roman</vt:lpstr>
      <vt:lpstr>Lato</vt:lpstr>
      <vt:lpstr>Roboto Bold</vt:lpstr>
      <vt:lpstr>Calibri</vt:lpstr>
      <vt:lpstr>Lato Italics</vt:lpstr>
      <vt:lpstr>Lato Bold</vt:lpstr>
      <vt:lpstr>Aptos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Projet Entreprise Moderne Sobre Professionnel Blanc Beige Noir</dc:title>
  <cp:lastModifiedBy>Nguyễn Thiện</cp:lastModifiedBy>
  <cp:revision>4</cp:revision>
  <dcterms:created xsi:type="dcterms:W3CDTF">2006-08-16T00:00:00Z</dcterms:created>
  <dcterms:modified xsi:type="dcterms:W3CDTF">2025-09-17T02:43:38Z</dcterms:modified>
  <dc:identifier>DAGzBna-TiA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2025-09-16T17:13:30Z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ddd53843-8227-4dfc-aaf3-34a65af9cf2d</vt:lpwstr>
  </property>
  <property fmtid="{D5CDD505-2E9C-101B-9397-08002B2CF9AE}" pid="7" name="MSIP_Label_defa4170-0d19-0005-0004-bc88714345d2_ActionId">
    <vt:lpwstr>c43b354a-f893-4db8-afbc-c79c38c2a872</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ies>
</file>